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4.xml" ContentType="application/vnd.openxmlformats-officedocument.themeOverr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7.xml" ContentType="application/vnd.openxmlformats-officedocument.themeOverr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theme/themeOverride11.xml" ContentType="application/vnd.openxmlformats-officedocument.themeOverride+xml"/>
  <Override PartName="/ppt/notesSlides/notesSlide16.xml" ContentType="application/vnd.openxmlformats-officedocument.presentationml.notesSlide+xml"/>
  <Override PartName="/ppt/theme/themeOverride12.xml" ContentType="application/vnd.openxmlformats-officedocument.themeOverride+xml"/>
  <Override PartName="/ppt/notesSlides/notesSlide17.xml" ContentType="application/vnd.openxmlformats-officedocument.presentationml.notesSlide+xml"/>
  <Override PartName="/ppt/theme/themeOverride13.xml" ContentType="application/vnd.openxmlformats-officedocument.themeOverride+xml"/>
  <Override PartName="/ppt/notesSlides/notesSlide18.xml" ContentType="application/vnd.openxmlformats-officedocument.presentationml.notesSlide+xml"/>
  <Override PartName="/ppt/theme/themeOverride14.xml" ContentType="application/vnd.openxmlformats-officedocument.themeOverride+xml"/>
  <Override PartName="/ppt/notesSlides/notesSlide19.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5.xml" ContentType="application/vnd.openxmlformats-officedocument.themeOverr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6.xml" ContentType="application/vnd.openxmlformats-officedocument.themeOverr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7.xml" ContentType="application/vnd.openxmlformats-officedocument.themeOverr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8.xml" ContentType="application/vnd.openxmlformats-officedocument.themeOverride+xml"/>
  <Override PartName="/ppt/ink/ink1.xml" ContentType="application/inkml+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9.xml" ContentType="application/vnd.openxmlformats-officedocument.themeOverr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20.xml" ContentType="application/vnd.openxmlformats-officedocument.themeOverr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21.xml" ContentType="application/vnd.openxmlformats-officedocument.themeOverride+xml"/>
  <Override PartName="/ppt/ink/ink2.xml" ContentType="application/inkml+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22.xml" ContentType="application/vnd.openxmlformats-officedocument.themeOverr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3.xml" ContentType="application/vnd.openxmlformats-officedocument.themeOverr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24.xml" ContentType="application/vnd.openxmlformats-officedocument.themeOverr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25.xml" ContentType="application/vnd.openxmlformats-officedocument.themeOverr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26.xml" ContentType="application/vnd.openxmlformats-officedocument.themeOverr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27.xml" ContentType="application/vnd.openxmlformats-officedocument.themeOverrid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28.xml" ContentType="application/vnd.openxmlformats-officedocument.themeOverr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5" r:id="rId3"/>
  </p:sldMasterIdLst>
  <p:notesMasterIdLst>
    <p:notesMasterId r:id="rId48"/>
  </p:notesMasterIdLst>
  <p:handoutMasterIdLst>
    <p:handoutMasterId r:id="rId49"/>
  </p:handoutMasterIdLst>
  <p:sldIdLst>
    <p:sldId id="257" r:id="rId4"/>
    <p:sldId id="260" r:id="rId5"/>
    <p:sldId id="261" r:id="rId6"/>
    <p:sldId id="262" r:id="rId7"/>
    <p:sldId id="263" r:id="rId8"/>
    <p:sldId id="264" r:id="rId9"/>
    <p:sldId id="265" r:id="rId10"/>
    <p:sldId id="268" r:id="rId11"/>
    <p:sldId id="266" r:id="rId12"/>
    <p:sldId id="267" r:id="rId13"/>
    <p:sldId id="282" r:id="rId14"/>
    <p:sldId id="313" r:id="rId15"/>
    <p:sldId id="297" r:id="rId16"/>
    <p:sldId id="312" r:id="rId17"/>
    <p:sldId id="322" r:id="rId18"/>
    <p:sldId id="283" r:id="rId19"/>
    <p:sldId id="299" r:id="rId20"/>
    <p:sldId id="323" r:id="rId21"/>
    <p:sldId id="336" r:id="rId22"/>
    <p:sldId id="326" r:id="rId23"/>
    <p:sldId id="327" r:id="rId24"/>
    <p:sldId id="328" r:id="rId25"/>
    <p:sldId id="330" r:id="rId26"/>
    <p:sldId id="331" r:id="rId27"/>
    <p:sldId id="332" r:id="rId28"/>
    <p:sldId id="333" r:id="rId29"/>
    <p:sldId id="334" r:id="rId30"/>
    <p:sldId id="335" r:id="rId31"/>
    <p:sldId id="450" r:id="rId32"/>
    <p:sldId id="445" r:id="rId33"/>
    <p:sldId id="447" r:id="rId34"/>
    <p:sldId id="443" r:id="rId35"/>
    <p:sldId id="458" r:id="rId36"/>
    <p:sldId id="455" r:id="rId37"/>
    <p:sldId id="451" r:id="rId38"/>
    <p:sldId id="453" r:id="rId39"/>
    <p:sldId id="456" r:id="rId40"/>
    <p:sldId id="452" r:id="rId41"/>
    <p:sldId id="454" r:id="rId42"/>
    <p:sldId id="457" r:id="rId43"/>
    <p:sldId id="446" r:id="rId44"/>
    <p:sldId id="449" r:id="rId45"/>
    <p:sldId id="281" r:id="rId46"/>
    <p:sldId id="377" r:id="rId4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7FE3"/>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07" autoAdjust="0"/>
    <p:restoredTop sz="98097" autoAdjust="0"/>
  </p:normalViewPr>
  <p:slideViewPr>
    <p:cSldViewPr>
      <p:cViewPr>
        <p:scale>
          <a:sx n="100" d="100"/>
          <a:sy n="100" d="100"/>
        </p:scale>
        <p:origin x="1848" y="3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4.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8.6956521739130696E-2"/>
          <c:y val="6.3457330415754895E-2"/>
          <c:w val="0.84402729291879197"/>
          <c:h val="0.62363238512034902"/>
        </c:manualLayout>
      </c:layout>
      <c:barChart>
        <c:barDir val="col"/>
        <c:grouping val="clustered"/>
        <c:varyColors val="0"/>
        <c:ser>
          <c:idx val="0"/>
          <c:order val="0"/>
          <c:tx>
            <c:strRef>
              <c:f>Sheet1!$A$2</c:f>
              <c:strCache>
                <c:ptCount val="1"/>
              </c:strCache>
            </c:strRef>
          </c:tx>
          <c:spPr>
            <a:solidFill>
              <a:srgbClr val="0000FF"/>
            </a:solidFill>
            <a:ln w="14507">
              <a:solidFill>
                <a:schemeClr val="tx1"/>
              </a:solidFill>
              <a:prstDash val="solid"/>
            </a:ln>
          </c:spPr>
          <c:invertIfNegative val="0"/>
          <c:dPt>
            <c:idx val="5"/>
            <c:invertIfNegative val="0"/>
            <c:bubble3D val="0"/>
            <c:spPr>
              <a:pattFill prst="dkHorz">
                <a:fgClr>
                  <a:srgbClr val="0000FF"/>
                </a:fgClr>
                <a:bgClr>
                  <a:schemeClr val="bg1"/>
                </a:bgClr>
              </a:pattFill>
              <a:ln w="14507">
                <a:solidFill>
                  <a:schemeClr val="tx1"/>
                </a:solidFill>
                <a:prstDash val="solid"/>
              </a:ln>
            </c:spPr>
            <c:extLst>
              <c:ext xmlns:c16="http://schemas.microsoft.com/office/drawing/2014/chart" uri="{C3380CC4-5D6E-409C-BE32-E72D297353CC}">
                <c16:uniqueId val="{00000001-D569-BA48-B78A-84D991A2142E}"/>
              </c:ext>
            </c:extLst>
          </c:dPt>
          <c:dPt>
            <c:idx val="8"/>
            <c:invertIfNegative val="0"/>
            <c:bubble3D val="0"/>
            <c:extLst>
              <c:ext xmlns:c16="http://schemas.microsoft.com/office/drawing/2014/chart" uri="{C3380CC4-5D6E-409C-BE32-E72D297353CC}">
                <c16:uniqueId val="{00000002-D569-BA48-B78A-84D991A2142E}"/>
              </c:ext>
            </c:extLst>
          </c:dPt>
          <c:dLbls>
            <c:dLbl>
              <c:idx val="0"/>
              <c:spPr>
                <a:noFill/>
                <a:ln>
                  <a:noFill/>
                </a:ln>
                <a:effectLst/>
              </c:spPr>
              <c:txPr>
                <a:bodyPr/>
                <a:lstStyle/>
                <a:p>
                  <a:pPr>
                    <a:defRPr lang="en-US" sz="1398" b="0" i="0" baseline="0"/>
                  </a:pPr>
                  <a:endParaRPr lang="es-GT"/>
                </a:p>
              </c:txPr>
              <c:showLegendKey val="0"/>
              <c:showVal val="1"/>
              <c:showCatName val="0"/>
              <c:showSerName val="0"/>
              <c:showPercent val="0"/>
              <c:showBubbleSize val="0"/>
              <c:extLst>
                <c:ext xmlns:c16="http://schemas.microsoft.com/office/drawing/2014/chart" uri="{C3380CC4-5D6E-409C-BE32-E72D297353CC}">
                  <c16:uniqueId val="{00000003-D569-BA48-B78A-84D991A2142E}"/>
                </c:ext>
              </c:extLst>
            </c:dLbl>
            <c:spPr>
              <a:noFill/>
              <a:ln>
                <a:noFill/>
              </a:ln>
              <a:effectLst/>
            </c:spPr>
            <c:txPr>
              <a:bodyPr/>
              <a:lstStyle/>
              <a:p>
                <a:pPr>
                  <a:defRPr sz="1398" b="0" i="0" baseline="0"/>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Sheet1!$B$1:$L$1</c:f>
              <c:strCache>
                <c:ptCount val="11"/>
                <c:pt idx="0">
                  <c:v>Hong Kong</c:v>
                </c:pt>
                <c:pt idx="1">
                  <c:v>Singapore</c:v>
                </c:pt>
                <c:pt idx="2">
                  <c:v>New Zealand</c:v>
                </c:pt>
                <c:pt idx="3">
                  <c:v>Switzerland</c:v>
                </c:pt>
                <c:pt idx="4">
                  <c:v>Ireland</c:v>
                </c:pt>
                <c:pt idx="5">
                  <c:v>United States</c:v>
                </c:pt>
                <c:pt idx="6">
                  <c:v>Georgia</c:v>
                </c:pt>
                <c:pt idx="7">
                  <c:v>Mauritius</c:v>
                </c:pt>
                <c:pt idx="8">
                  <c:v>United Kingdom</c:v>
                </c:pt>
                <c:pt idx="9">
                  <c:v>Australia</c:v>
                </c:pt>
                <c:pt idx="10">
                  <c:v>Canada</c:v>
                </c:pt>
              </c:strCache>
            </c:strRef>
          </c:cat>
          <c:val>
            <c:numRef>
              <c:f>Sheet1!$B$2:$L$2</c:f>
              <c:numCache>
                <c:formatCode>0.00</c:formatCode>
                <c:ptCount val="11"/>
                <c:pt idx="0">
                  <c:v>8.9700000000000006</c:v>
                </c:pt>
                <c:pt idx="1">
                  <c:v>8.84</c:v>
                </c:pt>
                <c:pt idx="2">
                  <c:v>8.49</c:v>
                </c:pt>
                <c:pt idx="3">
                  <c:v>8.39</c:v>
                </c:pt>
                <c:pt idx="4">
                  <c:v>8.07</c:v>
                </c:pt>
                <c:pt idx="5">
                  <c:v>8.0299999999999994</c:v>
                </c:pt>
                <c:pt idx="6">
                  <c:v>8.02</c:v>
                </c:pt>
                <c:pt idx="7">
                  <c:v>8.01</c:v>
                </c:pt>
                <c:pt idx="8">
                  <c:v>8</c:v>
                </c:pt>
                <c:pt idx="9">
                  <c:v>7.98</c:v>
                </c:pt>
                <c:pt idx="10">
                  <c:v>7.98</c:v>
                </c:pt>
              </c:numCache>
            </c:numRef>
          </c:val>
          <c:extLst>
            <c:ext xmlns:c16="http://schemas.microsoft.com/office/drawing/2014/chart" uri="{C3380CC4-5D6E-409C-BE32-E72D297353CC}">
              <c16:uniqueId val="{00000004-D569-BA48-B78A-84D991A2142E}"/>
            </c:ext>
          </c:extLst>
        </c:ser>
        <c:dLbls>
          <c:showLegendKey val="0"/>
          <c:showVal val="0"/>
          <c:showCatName val="0"/>
          <c:showSerName val="0"/>
          <c:showPercent val="0"/>
          <c:showBubbleSize val="0"/>
        </c:dLbls>
        <c:gapWidth val="150"/>
        <c:axId val="-228917888"/>
        <c:axId val="-45538848"/>
      </c:barChart>
      <c:catAx>
        <c:axId val="-228917888"/>
        <c:scaling>
          <c:orientation val="minMax"/>
        </c:scaling>
        <c:delete val="0"/>
        <c:axPos val="b"/>
        <c:numFmt formatCode="General" sourceLinked="1"/>
        <c:majorTickMark val="out"/>
        <c:minorTickMark val="none"/>
        <c:tickLblPos val="nextTo"/>
        <c:spPr>
          <a:ln w="3626">
            <a:solidFill>
              <a:schemeClr val="tx1"/>
            </a:solidFill>
            <a:prstDash val="solid"/>
          </a:ln>
        </c:spPr>
        <c:txPr>
          <a:bodyPr rot="-2700000" vert="horz"/>
          <a:lstStyle/>
          <a:p>
            <a:pPr>
              <a:defRPr sz="1400" b="0" i="0" u="none" strike="noStrike" baseline="0">
                <a:solidFill>
                  <a:schemeClr val="tx1"/>
                </a:solidFill>
                <a:latin typeface="Times New Roman"/>
                <a:ea typeface="Times New Roman"/>
                <a:cs typeface="Times New Roman"/>
              </a:defRPr>
            </a:pPr>
            <a:endParaRPr lang="es-GT"/>
          </a:p>
        </c:txPr>
        <c:crossAx val="-45538848"/>
        <c:crosses val="autoZero"/>
        <c:auto val="1"/>
        <c:lblAlgn val="ctr"/>
        <c:lblOffset val="100"/>
        <c:tickLblSkip val="1"/>
        <c:tickMarkSkip val="1"/>
        <c:noMultiLvlLbl val="0"/>
      </c:catAx>
      <c:valAx>
        <c:axId val="-45538848"/>
        <c:scaling>
          <c:orientation val="minMax"/>
          <c:max val="10"/>
          <c:min val="3"/>
        </c:scaling>
        <c:delete val="0"/>
        <c:axPos val="l"/>
        <c:numFmt formatCode="0.0" sourceLinked="0"/>
        <c:majorTickMark val="out"/>
        <c:minorTickMark val="none"/>
        <c:tickLblPos val="nextTo"/>
        <c:spPr>
          <a:ln w="3626">
            <a:solidFill>
              <a:schemeClr val="tx1"/>
            </a:solidFill>
            <a:prstDash val="solid"/>
          </a:ln>
        </c:spPr>
        <c:txPr>
          <a:bodyPr rot="0" vert="horz"/>
          <a:lstStyle/>
          <a:p>
            <a:pPr>
              <a:defRPr sz="1743" b="1" i="0" u="none" strike="noStrike" baseline="0">
                <a:solidFill>
                  <a:schemeClr val="tx1"/>
                </a:solidFill>
                <a:latin typeface="Times New Roman"/>
                <a:ea typeface="Times New Roman"/>
                <a:cs typeface="Times New Roman"/>
              </a:defRPr>
            </a:pPr>
            <a:endParaRPr lang="es-GT"/>
          </a:p>
        </c:txPr>
        <c:crossAx val="-228917888"/>
        <c:crosses val="autoZero"/>
        <c:crossBetween val="between"/>
        <c:majorUnit val="1"/>
      </c:valAx>
      <c:spPr>
        <a:noFill/>
        <a:ln w="25380">
          <a:noFill/>
        </a:ln>
      </c:spPr>
    </c:plotArea>
    <c:plotVisOnly val="1"/>
    <c:dispBlanksAs val="gap"/>
    <c:showDLblsOverMax val="0"/>
  </c:chart>
  <c:spPr>
    <a:noFill/>
    <a:ln>
      <a:noFill/>
    </a:ln>
  </c:spPr>
  <c:txPr>
    <a:bodyPr/>
    <a:lstStyle/>
    <a:p>
      <a:pPr>
        <a:defRPr sz="1998" b="1" i="0" u="none" strike="noStrike" baseline="0">
          <a:solidFill>
            <a:schemeClr val="tx1"/>
          </a:solidFill>
          <a:latin typeface="Times New Roman"/>
          <a:ea typeface="Times New Roman"/>
          <a:cs typeface="Times New Roman"/>
        </a:defRPr>
      </a:pPr>
      <a:endParaRPr lang="es-GT"/>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Where to start</a:t>
            </a:r>
            <a:r>
              <a:rPr lang="en-US" baseline="0"/>
              <a:t> on property rights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-Guat'!$V$5</c:f>
              <c:strCache>
                <c:ptCount val="1"/>
                <c:pt idx="0">
                  <c:v>Impartial courts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-Guat'!$V$6:$V$173</c:f>
              <c:numCache>
                <c:formatCode>0.00</c:formatCode>
                <c:ptCount val="3"/>
                <c:pt idx="0">
                  <c:v>5.4770275829878061</c:v>
                </c:pt>
                <c:pt idx="1">
                  <c:v>3.9634608408011798</c:v>
                </c:pt>
                <c:pt idx="2">
                  <c:v>3.1323649491666661</c:v>
                </c:pt>
              </c:numCache>
            </c:numRef>
          </c:val>
          <c:extLst>
            <c:ext xmlns:c16="http://schemas.microsoft.com/office/drawing/2014/chart" uri="{C3380CC4-5D6E-409C-BE32-E72D297353CC}">
              <c16:uniqueId val="{00000000-0A28-4AE1-8F28-0D4F3AFC6F74}"/>
            </c:ext>
          </c:extLst>
        </c:ser>
        <c:ser>
          <c:idx val="1"/>
          <c:order val="1"/>
          <c:tx>
            <c:strRef>
              <c:f>'EFW Index 2018 Report -Guat'!$Y$5</c:f>
              <c:strCache>
                <c:ptCount val="1"/>
                <c:pt idx="0">
                  <c:v>Integrity of the legal system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-Guat'!$Y$6:$Y$173</c:f>
              <c:numCache>
                <c:formatCode>0.00</c:formatCode>
                <c:ptCount val="3"/>
                <c:pt idx="0">
                  <c:v>7.9824561403508767</c:v>
                </c:pt>
                <c:pt idx="1">
                  <c:v>5.9558823529411766</c:v>
                </c:pt>
                <c:pt idx="2">
                  <c:v>4.166666666666667</c:v>
                </c:pt>
              </c:numCache>
            </c:numRef>
          </c:val>
          <c:extLst>
            <c:ext xmlns:c16="http://schemas.microsoft.com/office/drawing/2014/chart" uri="{C3380CC4-5D6E-409C-BE32-E72D297353CC}">
              <c16:uniqueId val="{00000001-0A28-4AE1-8F28-0D4F3AFC6F74}"/>
            </c:ext>
          </c:extLst>
        </c:ser>
        <c:ser>
          <c:idx val="2"/>
          <c:order val="2"/>
          <c:tx>
            <c:strRef>
              <c:f>'EFW Index 2018 Report -Guat'!$Z$5</c:f>
              <c:strCache>
                <c:ptCount val="1"/>
                <c:pt idx="0">
                  <c:v>Legal enforcement of contracts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-Guat'!$Z$6:$Z$173</c:f>
              <c:numCache>
                <c:formatCode>0.00</c:formatCode>
                <c:ptCount val="3"/>
                <c:pt idx="0">
                  <c:v>5.2923374719227905</c:v>
                </c:pt>
                <c:pt idx="1">
                  <c:v>4.5090988533511389</c:v>
                </c:pt>
                <c:pt idx="2">
                  <c:v>3.3898268132869869</c:v>
                </c:pt>
              </c:numCache>
            </c:numRef>
          </c:val>
          <c:extLst>
            <c:ext xmlns:c16="http://schemas.microsoft.com/office/drawing/2014/chart" uri="{C3380CC4-5D6E-409C-BE32-E72D297353CC}">
              <c16:uniqueId val="{00000002-0A28-4AE1-8F28-0D4F3AFC6F74}"/>
            </c:ext>
          </c:extLst>
        </c:ser>
        <c:ser>
          <c:idx val="3"/>
          <c:order val="3"/>
          <c:tx>
            <c:strRef>
              <c:f>'EFW Index 2018 Report -Guat'!$AB$5</c:f>
              <c:strCache>
                <c:ptCount val="1"/>
                <c:pt idx="0">
                  <c:v>Reliability of police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-Guat'!$AB$6:$AB$173</c:f>
              <c:numCache>
                <c:formatCode>0.00</c:formatCode>
                <c:ptCount val="3"/>
                <c:pt idx="0">
                  <c:v>7.6181790983739841</c:v>
                </c:pt>
                <c:pt idx="1">
                  <c:v>5.3528696299315799</c:v>
                </c:pt>
                <c:pt idx="2">
                  <c:v>2.9972048600000001</c:v>
                </c:pt>
              </c:numCache>
            </c:numRef>
          </c:val>
          <c:extLst>
            <c:ext xmlns:c16="http://schemas.microsoft.com/office/drawing/2014/chart" uri="{C3380CC4-5D6E-409C-BE32-E72D297353CC}">
              <c16:uniqueId val="{00000003-0A28-4AE1-8F28-0D4F3AFC6F74}"/>
            </c:ext>
          </c:extLst>
        </c:ser>
        <c:ser>
          <c:idx val="4"/>
          <c:order val="4"/>
          <c:tx>
            <c:strRef>
              <c:f>'EFW Index 2018 Report -Guat'!$AC$5</c:f>
              <c:strCache>
                <c:ptCount val="1"/>
                <c:pt idx="0">
                  <c:v>Business costs of crime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-Guat'!$AC$6:$AC$173</c:f>
              <c:numCache>
                <c:formatCode>0.00</c:formatCode>
                <c:ptCount val="3"/>
                <c:pt idx="0">
                  <c:v>7.0591656463008139</c:v>
                </c:pt>
                <c:pt idx="1">
                  <c:v>5.471307899515689</c:v>
                </c:pt>
                <c:pt idx="2">
                  <c:v>2.5616125266666661</c:v>
                </c:pt>
              </c:numCache>
            </c:numRef>
          </c:val>
          <c:extLst>
            <c:ext xmlns:c16="http://schemas.microsoft.com/office/drawing/2014/chart" uri="{C3380CC4-5D6E-409C-BE32-E72D297353CC}">
              <c16:uniqueId val="{00000004-0A28-4AE1-8F28-0D4F3AFC6F74}"/>
            </c:ext>
          </c:extLst>
        </c:ser>
        <c:dLbls>
          <c:showLegendKey val="0"/>
          <c:showVal val="0"/>
          <c:showCatName val="0"/>
          <c:showSerName val="0"/>
          <c:showPercent val="0"/>
          <c:showBubbleSize val="0"/>
        </c:dLbls>
        <c:gapWidth val="219"/>
        <c:overlap val="-27"/>
        <c:axId val="680985792"/>
        <c:axId val="609956368"/>
      </c:barChart>
      <c:catAx>
        <c:axId val="68098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609956368"/>
        <c:crosses val="autoZero"/>
        <c:auto val="1"/>
        <c:lblAlgn val="ctr"/>
        <c:lblOffset val="100"/>
        <c:noMultiLvlLbl val="0"/>
      </c:catAx>
      <c:valAx>
        <c:axId val="6099563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680985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5 Areas</a:t>
            </a:r>
            <a:r>
              <a:rPr lang="en-US" baseline="0"/>
              <a:t> of Economic Freedom</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-Guat'!$D$11</c:f>
              <c:strCache>
                <c:ptCount val="1"/>
                <c:pt idx="0">
                  <c:v>United States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-Guat'!$T$5,'EFW Index 2018 Report -Guat'!$AE$5,'EFW Index 2018 Report -Guat'!$AM$5,'EFW Index 2018 Report -Guat'!$BC$5,'EFW Index 2018 Report -Guat'!$BV$5)</c:f>
              <c:strCache>
                <c:ptCount val="5"/>
                <c:pt idx="0">
                  <c:v>Size of Government</c:v>
                </c:pt>
                <c:pt idx="1">
                  <c:v>Legal System &amp; Property Rights</c:v>
                </c:pt>
                <c:pt idx="2">
                  <c:v>Sound Money</c:v>
                </c:pt>
                <c:pt idx="3">
                  <c:v>Freedom to trade internationally</c:v>
                </c:pt>
                <c:pt idx="4">
                  <c:v>Regulation</c:v>
                </c:pt>
              </c:strCache>
            </c:strRef>
          </c:cat>
          <c:val>
            <c:numRef>
              <c:f>('EFW Index 2018 Report -Guat'!$T$11,'EFW Index 2018 Report -Guat'!$AE$11,'EFW Index 2018 Report -Guat'!$AM$11,'EFW Index 2018 Report -Guat'!$BC$11,'EFW Index 2018 Report -Guat'!$BV$11)</c:f>
              <c:numCache>
                <c:formatCode>0.00</c:formatCode>
                <c:ptCount val="5"/>
                <c:pt idx="0">
                  <c:v>6.426333681643138</c:v>
                </c:pt>
                <c:pt idx="1">
                  <c:v>7.3962090065234101</c:v>
                </c:pt>
                <c:pt idx="2">
                  <c:v>9.8478742496153568</c:v>
                </c:pt>
                <c:pt idx="3">
                  <c:v>7.6533283541840902</c:v>
                </c:pt>
                <c:pt idx="4">
                  <c:v>8.8275997142636395</c:v>
                </c:pt>
              </c:numCache>
            </c:numRef>
          </c:val>
          <c:extLst>
            <c:ext xmlns:c16="http://schemas.microsoft.com/office/drawing/2014/chart" uri="{C3380CC4-5D6E-409C-BE32-E72D297353CC}">
              <c16:uniqueId val="{00000000-C356-419A-B2E4-58ED1EEA3C4D}"/>
            </c:ext>
          </c:extLst>
        </c:ser>
        <c:ser>
          <c:idx val="1"/>
          <c:order val="1"/>
          <c:tx>
            <c:strRef>
              <c:f>'EFW Index 2018 Report -Guat'!$D$21</c:f>
              <c:strCache>
                <c:ptCount val="1"/>
                <c:pt idx="0">
                  <c:v>Average1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-Guat'!$T$5,'EFW Index 2018 Report -Guat'!$AE$5,'EFW Index 2018 Report -Guat'!$AM$5,'EFW Index 2018 Report -Guat'!$BC$5,'EFW Index 2018 Report -Guat'!$BV$5)</c:f>
              <c:strCache>
                <c:ptCount val="5"/>
                <c:pt idx="0">
                  <c:v>Size of Government</c:v>
                </c:pt>
                <c:pt idx="1">
                  <c:v>Legal System &amp; Property Rights</c:v>
                </c:pt>
                <c:pt idx="2">
                  <c:v>Sound Money</c:v>
                </c:pt>
                <c:pt idx="3">
                  <c:v>Freedom to trade internationally</c:v>
                </c:pt>
                <c:pt idx="4">
                  <c:v>Regulation</c:v>
                </c:pt>
              </c:strCache>
            </c:strRef>
          </c:cat>
          <c:val>
            <c:numRef>
              <c:f>('EFW Index 2018 Report -Guat'!$T$21,'EFW Index 2018 Report -Guat'!$AE$21,'EFW Index 2018 Report -Guat'!$AM$21,'EFW Index 2018 Report -Guat'!$BC$21,'EFW Index 2018 Report -Guat'!$BV$21)</c:f>
              <c:numCache>
                <c:formatCode>0.00</c:formatCode>
                <c:ptCount val="5"/>
                <c:pt idx="0">
                  <c:v>6.4535494010308954</c:v>
                </c:pt>
                <c:pt idx="1">
                  <c:v>6.9735691854410931</c:v>
                </c:pt>
                <c:pt idx="2">
                  <c:v>9.4805550067424722</c:v>
                </c:pt>
                <c:pt idx="3">
                  <c:v>8.1716378293658849</c:v>
                </c:pt>
                <c:pt idx="4">
                  <c:v>7.8932827054232542</c:v>
                </c:pt>
              </c:numCache>
            </c:numRef>
          </c:val>
          <c:extLst>
            <c:ext xmlns:c16="http://schemas.microsoft.com/office/drawing/2014/chart" uri="{C3380CC4-5D6E-409C-BE32-E72D297353CC}">
              <c16:uniqueId val="{00000001-C356-419A-B2E4-58ED1EEA3C4D}"/>
            </c:ext>
          </c:extLst>
        </c:ser>
        <c:ser>
          <c:idx val="2"/>
          <c:order val="2"/>
          <c:tx>
            <c:strRef>
              <c:f>'EFW Index 2018 Report -Guat'!$D$81</c:f>
              <c:strCache>
                <c:ptCount val="1"/>
                <c:pt idx="0">
                  <c:v>Guatemala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-Guat'!$T$5,'EFW Index 2018 Report -Guat'!$AE$5,'EFW Index 2018 Report -Guat'!$AM$5,'EFW Index 2018 Report -Guat'!$BC$5,'EFW Index 2018 Report -Guat'!$BV$5)</c:f>
              <c:strCache>
                <c:ptCount val="5"/>
                <c:pt idx="0">
                  <c:v>Size of Government</c:v>
                </c:pt>
                <c:pt idx="1">
                  <c:v>Legal System &amp; Property Rights</c:v>
                </c:pt>
                <c:pt idx="2">
                  <c:v>Sound Money</c:v>
                </c:pt>
                <c:pt idx="3">
                  <c:v>Freedom to trade internationally</c:v>
                </c:pt>
                <c:pt idx="4">
                  <c:v>Regulation</c:v>
                </c:pt>
              </c:strCache>
            </c:strRef>
          </c:cat>
          <c:val>
            <c:numRef>
              <c:f>('EFW Index 2018 Report -Guat'!$T$81,'EFW Index 2018 Report -Guat'!$AE$81,'EFW Index 2018 Report -Guat'!$AM$81,'EFW Index 2018 Report -Guat'!$BC$81,'EFW Index 2018 Report -Guat'!$BV$81)</c:f>
              <c:numCache>
                <c:formatCode>0.00</c:formatCode>
                <c:ptCount val="5"/>
                <c:pt idx="0">
                  <c:v>9.5284850101881311</c:v>
                </c:pt>
                <c:pt idx="1">
                  <c:v>4.3824900532413853</c:v>
                </c:pt>
                <c:pt idx="2">
                  <c:v>9.5574837115013</c:v>
                </c:pt>
                <c:pt idx="3">
                  <c:v>8.1939379195276612</c:v>
                </c:pt>
                <c:pt idx="4">
                  <c:v>6.5500759096377577</c:v>
                </c:pt>
              </c:numCache>
            </c:numRef>
          </c:val>
          <c:extLst>
            <c:ext xmlns:c16="http://schemas.microsoft.com/office/drawing/2014/chart" uri="{C3380CC4-5D6E-409C-BE32-E72D297353CC}">
              <c16:uniqueId val="{00000002-C356-419A-B2E4-58ED1EEA3C4D}"/>
            </c:ext>
          </c:extLst>
        </c:ser>
        <c:dLbls>
          <c:showLegendKey val="0"/>
          <c:showVal val="0"/>
          <c:showCatName val="0"/>
          <c:showSerName val="0"/>
          <c:showPercent val="0"/>
          <c:showBubbleSize val="0"/>
        </c:dLbls>
        <c:gapWidth val="219"/>
        <c:overlap val="-27"/>
        <c:axId val="351486240"/>
        <c:axId val="287359328"/>
      </c:barChart>
      <c:catAx>
        <c:axId val="351486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87359328"/>
        <c:crosses val="autoZero"/>
        <c:auto val="1"/>
        <c:lblAlgn val="ctr"/>
        <c:lblOffset val="100"/>
        <c:noMultiLvlLbl val="0"/>
      </c:catAx>
      <c:valAx>
        <c:axId val="2873593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351486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Labor</a:t>
            </a:r>
            <a:r>
              <a:rPr lang="en-US" baseline="0"/>
              <a:t> Market Regulations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manualLayout>
          <c:layoutTarget val="inner"/>
          <c:xMode val="edge"/>
          <c:yMode val="edge"/>
          <c:x val="4.7973728751195814E-2"/>
          <c:y val="0.1055263157894737"/>
          <c:w val="0.93489231486251134"/>
          <c:h val="0.66253326886770736"/>
        </c:manualLayout>
      </c:layout>
      <c:barChart>
        <c:barDir val="col"/>
        <c:grouping val="clustered"/>
        <c:varyColors val="0"/>
        <c:ser>
          <c:idx val="0"/>
          <c:order val="0"/>
          <c:tx>
            <c:strRef>
              <c:f>'EFW Index 2018 Report -Guat'!$BH$5</c:f>
              <c:strCache>
                <c:ptCount val="1"/>
                <c:pt idx="0">
                  <c:v>Hiring regulations and minimum wage</c:v>
                </c:pt>
              </c:strCache>
            </c:strRef>
          </c:tx>
          <c:spPr>
            <a:solidFill>
              <a:schemeClr val="accent1"/>
            </a:solidFill>
            <a:ln>
              <a:noFill/>
            </a:ln>
            <a:effectLst/>
          </c:spPr>
          <c:invertIfNegative val="0"/>
          <c:cat>
            <c:strRef>
              <c:f>'EFW Index 2018 Report -Guat'!$D$6:$D$173</c:f>
              <c:strCache>
                <c:ptCount val="3"/>
                <c:pt idx="0">
                  <c:v>Average1</c:v>
                </c:pt>
                <c:pt idx="1">
                  <c:v>Average2</c:v>
                </c:pt>
                <c:pt idx="2">
                  <c:v>Guatemala</c:v>
                </c:pt>
              </c:strCache>
            </c:strRef>
          </c:cat>
          <c:val>
            <c:numRef>
              <c:f>'EFW Index 2018 Report -Guat'!$BH$6:$BH$173</c:f>
              <c:numCache>
                <c:formatCode>0.00</c:formatCode>
                <c:ptCount val="3"/>
                <c:pt idx="0">
                  <c:v>7.0930894308943078</c:v>
                </c:pt>
                <c:pt idx="1">
                  <c:v>6.6433333333333326</c:v>
                </c:pt>
                <c:pt idx="2">
                  <c:v>3.3333333333333344</c:v>
                </c:pt>
              </c:numCache>
            </c:numRef>
          </c:val>
          <c:extLst>
            <c:ext xmlns:c16="http://schemas.microsoft.com/office/drawing/2014/chart" uri="{C3380CC4-5D6E-409C-BE32-E72D297353CC}">
              <c16:uniqueId val="{00000000-D7BC-4435-AF99-0A5D03DEDFCC}"/>
            </c:ext>
          </c:extLst>
        </c:ser>
        <c:ser>
          <c:idx val="1"/>
          <c:order val="1"/>
          <c:tx>
            <c:strRef>
              <c:f>'EFW Index 2018 Report -Guat'!$BI$5</c:f>
              <c:strCache>
                <c:ptCount val="1"/>
                <c:pt idx="0">
                  <c:v>Hiring and firing regulations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-Guat'!$BI$6:$BI$173</c:f>
              <c:numCache>
                <c:formatCode>0.00</c:formatCode>
                <c:ptCount val="3"/>
                <c:pt idx="0">
                  <c:v>5.3322076022357727</c:v>
                </c:pt>
                <c:pt idx="1">
                  <c:v>4.4776637002177804</c:v>
                </c:pt>
                <c:pt idx="2">
                  <c:v>5.0939559933333332</c:v>
                </c:pt>
              </c:numCache>
            </c:numRef>
          </c:val>
          <c:extLst>
            <c:ext xmlns:c16="http://schemas.microsoft.com/office/drawing/2014/chart" uri="{C3380CC4-5D6E-409C-BE32-E72D297353CC}">
              <c16:uniqueId val="{00000001-D7BC-4435-AF99-0A5D03DEDFCC}"/>
            </c:ext>
          </c:extLst>
        </c:ser>
        <c:ser>
          <c:idx val="2"/>
          <c:order val="2"/>
          <c:tx>
            <c:strRef>
              <c:f>'EFW Index 2018 Report -Guat'!$BJ$5</c:f>
              <c:strCache>
                <c:ptCount val="1"/>
                <c:pt idx="0">
                  <c:v>Centralized collective bargaining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-Guat'!$BJ$6:$BJ$173</c:f>
              <c:numCache>
                <c:formatCode>0.00</c:formatCode>
                <c:ptCount val="3"/>
                <c:pt idx="0">
                  <c:v>6.9559291609756082</c:v>
                </c:pt>
                <c:pt idx="1">
                  <c:v>6.3372188202376467</c:v>
                </c:pt>
                <c:pt idx="2">
                  <c:v>7.2409454983333346</c:v>
                </c:pt>
              </c:numCache>
            </c:numRef>
          </c:val>
          <c:extLst>
            <c:ext xmlns:c16="http://schemas.microsoft.com/office/drawing/2014/chart" uri="{C3380CC4-5D6E-409C-BE32-E72D297353CC}">
              <c16:uniqueId val="{00000002-D7BC-4435-AF99-0A5D03DEDFCC}"/>
            </c:ext>
          </c:extLst>
        </c:ser>
        <c:ser>
          <c:idx val="3"/>
          <c:order val="3"/>
          <c:tx>
            <c:strRef>
              <c:f>'EFW Index 2018 Report -Guat'!$BK$5</c:f>
              <c:strCache>
                <c:ptCount val="1"/>
                <c:pt idx="0">
                  <c:v>Hours Regulations</c:v>
                </c:pt>
              </c:strCache>
            </c:strRef>
          </c:tx>
          <c:spPr>
            <a:solidFill>
              <a:schemeClr val="accent4"/>
            </a:solidFill>
            <a:ln>
              <a:noFill/>
            </a:ln>
            <a:effectLst/>
          </c:spPr>
          <c:invertIfNegative val="0"/>
          <c:cat>
            <c:strRef>
              <c:f>'EFW Index 2018 Report -Guat'!$D$6:$D$173</c:f>
              <c:strCache>
                <c:ptCount val="3"/>
                <c:pt idx="0">
                  <c:v>Average1</c:v>
                </c:pt>
                <c:pt idx="1">
                  <c:v>Average2</c:v>
                </c:pt>
                <c:pt idx="2">
                  <c:v>Guatemala</c:v>
                </c:pt>
              </c:strCache>
            </c:strRef>
          </c:cat>
          <c:val>
            <c:numRef>
              <c:f>'EFW Index 2018 Report -Guat'!$BK$6:$BK$173</c:f>
              <c:numCache>
                <c:formatCode>0.00</c:formatCode>
                <c:ptCount val="3"/>
                <c:pt idx="0">
                  <c:v>8.0975609756097562</c:v>
                </c:pt>
                <c:pt idx="1">
                  <c:v>8</c:v>
                </c:pt>
                <c:pt idx="2">
                  <c:v>4</c:v>
                </c:pt>
              </c:numCache>
            </c:numRef>
          </c:val>
          <c:extLst>
            <c:ext xmlns:c16="http://schemas.microsoft.com/office/drawing/2014/chart" uri="{C3380CC4-5D6E-409C-BE32-E72D297353CC}">
              <c16:uniqueId val="{00000003-D7BC-4435-AF99-0A5D03DEDFCC}"/>
            </c:ext>
          </c:extLst>
        </c:ser>
        <c:ser>
          <c:idx val="4"/>
          <c:order val="4"/>
          <c:tx>
            <c:strRef>
              <c:f>'EFW Index 2018 Report -Guat'!$BL$5</c:f>
              <c:strCache>
                <c:ptCount val="1"/>
                <c:pt idx="0">
                  <c:v>Mandated cost of worker dismissal</c:v>
                </c:pt>
              </c:strCache>
            </c:strRef>
          </c:tx>
          <c:spPr>
            <a:solidFill>
              <a:schemeClr val="accent5"/>
            </a:solidFill>
            <a:ln>
              <a:noFill/>
            </a:ln>
            <a:effectLst/>
          </c:spPr>
          <c:invertIfNegative val="0"/>
          <c:cat>
            <c:strRef>
              <c:f>'EFW Index 2018 Report -Guat'!$D$6:$D$173</c:f>
              <c:strCache>
                <c:ptCount val="3"/>
                <c:pt idx="0">
                  <c:v>Average1</c:v>
                </c:pt>
                <c:pt idx="1">
                  <c:v>Average2</c:v>
                </c:pt>
                <c:pt idx="2">
                  <c:v>Guatemala</c:v>
                </c:pt>
              </c:strCache>
            </c:strRef>
          </c:cat>
          <c:val>
            <c:numRef>
              <c:f>'EFW Index 2018 Report -Guat'!$BL$6:$BL$173</c:f>
              <c:numCache>
                <c:formatCode>0.00</c:formatCode>
                <c:ptCount val="3"/>
                <c:pt idx="0">
                  <c:v>7.2749188683886734</c:v>
                </c:pt>
                <c:pt idx="1">
                  <c:v>6.9159802141695508</c:v>
                </c:pt>
                <c:pt idx="2">
                  <c:v>1.270129486883198</c:v>
                </c:pt>
              </c:numCache>
            </c:numRef>
          </c:val>
          <c:extLst>
            <c:ext xmlns:c16="http://schemas.microsoft.com/office/drawing/2014/chart" uri="{C3380CC4-5D6E-409C-BE32-E72D297353CC}">
              <c16:uniqueId val="{00000004-D7BC-4435-AF99-0A5D03DEDFCC}"/>
            </c:ext>
          </c:extLst>
        </c:ser>
        <c:ser>
          <c:idx val="5"/>
          <c:order val="5"/>
          <c:tx>
            <c:strRef>
              <c:f>'EFW Index 2018 Report -Guat'!$BM$5</c:f>
              <c:strCache>
                <c:ptCount val="1"/>
                <c:pt idx="0">
                  <c:v>Conscription</c:v>
                </c:pt>
              </c:strCache>
            </c:strRef>
          </c:tx>
          <c:spPr>
            <a:solidFill>
              <a:schemeClr val="accent6"/>
            </a:solidFill>
            <a:ln>
              <a:noFill/>
            </a:ln>
            <a:effectLst/>
          </c:spPr>
          <c:invertIfNegative val="0"/>
          <c:cat>
            <c:strRef>
              <c:f>'EFW Index 2018 Report -Guat'!$D$6:$D$173</c:f>
              <c:strCache>
                <c:ptCount val="3"/>
                <c:pt idx="0">
                  <c:v>Average1</c:v>
                </c:pt>
                <c:pt idx="1">
                  <c:v>Average2</c:v>
                </c:pt>
                <c:pt idx="2">
                  <c:v>Guatemala</c:v>
                </c:pt>
              </c:strCache>
            </c:strRef>
          </c:cat>
          <c:val>
            <c:numRef>
              <c:f>'EFW Index 2018 Report -Guat'!$BM$6:$BM$173</c:f>
              <c:numCache>
                <c:formatCode>0.00</c:formatCode>
                <c:ptCount val="3"/>
                <c:pt idx="0">
                  <c:v>6.7073170731707314</c:v>
                </c:pt>
                <c:pt idx="1">
                  <c:v>8.2926829268292686</c:v>
                </c:pt>
                <c:pt idx="2">
                  <c:v>3</c:v>
                </c:pt>
              </c:numCache>
            </c:numRef>
          </c:val>
          <c:extLst>
            <c:ext xmlns:c16="http://schemas.microsoft.com/office/drawing/2014/chart" uri="{C3380CC4-5D6E-409C-BE32-E72D297353CC}">
              <c16:uniqueId val="{00000005-D7BC-4435-AF99-0A5D03DEDFCC}"/>
            </c:ext>
          </c:extLst>
        </c:ser>
        <c:ser>
          <c:idx val="6"/>
          <c:order val="6"/>
          <c:tx>
            <c:strRef>
              <c:f>'EFW Index 2018 Report -Guat'!$BN$5</c:f>
              <c:strCache>
                <c:ptCount val="1"/>
                <c:pt idx="0">
                  <c:v>Labor market regulations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-Guat'!$BN$6:$BN$173</c:f>
              <c:numCache>
                <c:formatCode>0.00</c:formatCode>
                <c:ptCount val="3"/>
                <c:pt idx="0">
                  <c:v>6.910170518545808</c:v>
                </c:pt>
                <c:pt idx="1">
                  <c:v>6.7990505083283672</c:v>
                </c:pt>
                <c:pt idx="2">
                  <c:v>3.9897273853138668</c:v>
                </c:pt>
              </c:numCache>
            </c:numRef>
          </c:val>
          <c:extLst>
            <c:ext xmlns:c16="http://schemas.microsoft.com/office/drawing/2014/chart" uri="{C3380CC4-5D6E-409C-BE32-E72D297353CC}">
              <c16:uniqueId val="{00000006-D7BC-4435-AF99-0A5D03DEDFCC}"/>
            </c:ext>
          </c:extLst>
        </c:ser>
        <c:dLbls>
          <c:showLegendKey val="0"/>
          <c:showVal val="0"/>
          <c:showCatName val="0"/>
          <c:showSerName val="0"/>
          <c:showPercent val="0"/>
          <c:showBubbleSize val="0"/>
        </c:dLbls>
        <c:gapWidth val="219"/>
        <c:overlap val="-27"/>
        <c:axId val="738121648"/>
        <c:axId val="609960528"/>
      </c:barChart>
      <c:catAx>
        <c:axId val="73812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609960528"/>
        <c:crosses val="autoZero"/>
        <c:auto val="1"/>
        <c:lblAlgn val="ctr"/>
        <c:lblOffset val="100"/>
        <c:noMultiLvlLbl val="0"/>
      </c:catAx>
      <c:valAx>
        <c:axId val="6099605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738121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Where to start</a:t>
            </a:r>
            <a:r>
              <a:rPr lang="en-US" baseline="0" dirty="0"/>
              <a:t> on regulation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-Guat'!$BH$5</c:f>
              <c:strCache>
                <c:ptCount val="1"/>
                <c:pt idx="0">
                  <c:v>Hiring regulations and minimum wage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-Guat'!$BH$6:$BH$173</c:f>
              <c:numCache>
                <c:formatCode>0.00</c:formatCode>
                <c:ptCount val="3"/>
                <c:pt idx="0">
                  <c:v>7.0930894308943078</c:v>
                </c:pt>
                <c:pt idx="1">
                  <c:v>6.6433333333333326</c:v>
                </c:pt>
                <c:pt idx="2">
                  <c:v>3.3333333333333344</c:v>
                </c:pt>
              </c:numCache>
            </c:numRef>
          </c:val>
          <c:extLst>
            <c:ext xmlns:c16="http://schemas.microsoft.com/office/drawing/2014/chart" uri="{C3380CC4-5D6E-409C-BE32-E72D297353CC}">
              <c16:uniqueId val="{00000000-C998-451F-902F-F901B746D998}"/>
            </c:ext>
          </c:extLst>
        </c:ser>
        <c:ser>
          <c:idx val="1"/>
          <c:order val="1"/>
          <c:tx>
            <c:strRef>
              <c:f>'EFW Index 2018 Report -Guat'!$BK$5</c:f>
              <c:strCache>
                <c:ptCount val="1"/>
                <c:pt idx="0">
                  <c:v>Hours Regulations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-Guat'!$BK$6:$BK$173</c:f>
              <c:numCache>
                <c:formatCode>0.00</c:formatCode>
                <c:ptCount val="3"/>
                <c:pt idx="0">
                  <c:v>8.0975609756097562</c:v>
                </c:pt>
                <c:pt idx="1">
                  <c:v>8</c:v>
                </c:pt>
                <c:pt idx="2">
                  <c:v>4</c:v>
                </c:pt>
              </c:numCache>
            </c:numRef>
          </c:val>
          <c:extLst>
            <c:ext xmlns:c16="http://schemas.microsoft.com/office/drawing/2014/chart" uri="{C3380CC4-5D6E-409C-BE32-E72D297353CC}">
              <c16:uniqueId val="{00000001-C998-451F-902F-F901B746D998}"/>
            </c:ext>
          </c:extLst>
        </c:ser>
        <c:ser>
          <c:idx val="2"/>
          <c:order val="2"/>
          <c:tx>
            <c:strRef>
              <c:f>'EFW Index 2018 Report -Guat'!$BL$5</c:f>
              <c:strCache>
                <c:ptCount val="1"/>
                <c:pt idx="0">
                  <c:v>Mandated cost of worker dismissal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-Guat'!$BL$6:$BL$173</c:f>
              <c:numCache>
                <c:formatCode>0.00</c:formatCode>
                <c:ptCount val="3"/>
                <c:pt idx="0">
                  <c:v>7.2749188683886734</c:v>
                </c:pt>
                <c:pt idx="1">
                  <c:v>6.9159802141695508</c:v>
                </c:pt>
                <c:pt idx="2">
                  <c:v>1.270129486883198</c:v>
                </c:pt>
              </c:numCache>
            </c:numRef>
          </c:val>
          <c:extLst>
            <c:ext xmlns:c16="http://schemas.microsoft.com/office/drawing/2014/chart" uri="{C3380CC4-5D6E-409C-BE32-E72D297353CC}">
              <c16:uniqueId val="{00000002-C998-451F-902F-F901B746D998}"/>
            </c:ext>
          </c:extLst>
        </c:ser>
        <c:ser>
          <c:idx val="3"/>
          <c:order val="3"/>
          <c:tx>
            <c:strRef>
              <c:f>'EFW Index 2018 Report -Guat'!$BM$5</c:f>
              <c:strCache>
                <c:ptCount val="1"/>
                <c:pt idx="0">
                  <c:v>Conscription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-Guat'!$BM$6:$BM$173</c:f>
              <c:numCache>
                <c:formatCode>0.00</c:formatCode>
                <c:ptCount val="3"/>
                <c:pt idx="0">
                  <c:v>6.7073170731707314</c:v>
                </c:pt>
                <c:pt idx="1">
                  <c:v>8.2926829268292686</c:v>
                </c:pt>
                <c:pt idx="2">
                  <c:v>3</c:v>
                </c:pt>
              </c:numCache>
            </c:numRef>
          </c:val>
          <c:extLst>
            <c:ext xmlns:c16="http://schemas.microsoft.com/office/drawing/2014/chart" uri="{C3380CC4-5D6E-409C-BE32-E72D297353CC}">
              <c16:uniqueId val="{00000003-C998-451F-902F-F901B746D998}"/>
            </c:ext>
          </c:extLst>
        </c:ser>
        <c:dLbls>
          <c:showLegendKey val="0"/>
          <c:showVal val="0"/>
          <c:showCatName val="0"/>
          <c:showSerName val="0"/>
          <c:showPercent val="0"/>
          <c:showBubbleSize val="0"/>
        </c:dLbls>
        <c:gapWidth val="219"/>
        <c:overlap val="-27"/>
        <c:axId val="668841856"/>
        <c:axId val="513854960"/>
      </c:barChart>
      <c:catAx>
        <c:axId val="668841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513854960"/>
        <c:crosses val="autoZero"/>
        <c:auto val="1"/>
        <c:lblAlgn val="ctr"/>
        <c:lblOffset val="100"/>
        <c:noMultiLvlLbl val="0"/>
      </c:catAx>
      <c:valAx>
        <c:axId val="5138549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668841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-Guat'!$BR$5</c:f>
              <c:strCache>
                <c:ptCount val="1"/>
                <c:pt idx="0">
                  <c:v>Extra payments/bribes/favoritism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-Guat'!$BR$6:$BR$173</c:f>
              <c:numCache>
                <c:formatCode>0.00</c:formatCode>
                <c:ptCount val="3"/>
                <c:pt idx="0">
                  <c:v>6.2603399065162604</c:v>
                </c:pt>
                <c:pt idx="1">
                  <c:v>4.1908861876953036</c:v>
                </c:pt>
                <c:pt idx="2">
                  <c:v>3.4046297473333338</c:v>
                </c:pt>
              </c:numCache>
            </c:numRef>
          </c:val>
          <c:extLst>
            <c:ext xmlns:c16="http://schemas.microsoft.com/office/drawing/2014/chart" uri="{C3380CC4-5D6E-409C-BE32-E72D297353CC}">
              <c16:uniqueId val="{00000000-CA4D-4180-A2CD-7D9DFF7923F2}"/>
            </c:ext>
          </c:extLst>
        </c:ser>
        <c:dLbls>
          <c:showLegendKey val="0"/>
          <c:showVal val="0"/>
          <c:showCatName val="0"/>
          <c:showSerName val="0"/>
          <c:showPercent val="0"/>
          <c:showBubbleSize val="0"/>
        </c:dLbls>
        <c:gapWidth val="219"/>
        <c:overlap val="-27"/>
        <c:axId val="2064471456"/>
        <c:axId val="23095024"/>
      </c:barChart>
      <c:catAx>
        <c:axId val="2064471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3095024"/>
        <c:crosses val="autoZero"/>
        <c:auto val="1"/>
        <c:lblAlgn val="ctr"/>
        <c:lblOffset val="100"/>
        <c:noMultiLvlLbl val="0"/>
      </c:catAx>
      <c:valAx>
        <c:axId val="230950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064471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Substituting</a:t>
            </a:r>
            <a:r>
              <a:rPr lang="en-US" baseline="0"/>
              <a:t> Q1 average for Guatemala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-Guat'!$F$5</c:f>
              <c:strCache>
                <c:ptCount val="1"/>
                <c:pt idx="0">
                  <c:v>SUMMARY INDEX</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-Guat'!$D$81:$D$122</c:f>
              <c:strCache>
                <c:ptCount val="2"/>
                <c:pt idx="0">
                  <c:v>Guatemala</c:v>
                </c:pt>
                <c:pt idx="1">
                  <c:v>GuatemalaRUSS</c:v>
                </c:pt>
              </c:strCache>
            </c:strRef>
          </c:cat>
          <c:val>
            <c:numRef>
              <c:f>'EFW Index 2018 Report -Guat'!$F$81:$F$122</c:f>
              <c:numCache>
                <c:formatCode>0.00</c:formatCode>
                <c:ptCount val="2"/>
                <c:pt idx="0">
                  <c:v>7.64</c:v>
                </c:pt>
                <c:pt idx="1">
                  <c:v>7.2829490054969908</c:v>
                </c:pt>
              </c:numCache>
            </c:numRef>
          </c:val>
          <c:extLst>
            <c:ext xmlns:c16="http://schemas.microsoft.com/office/drawing/2014/chart" uri="{C3380CC4-5D6E-409C-BE32-E72D297353CC}">
              <c16:uniqueId val="{00000000-1520-450E-A7A7-7DD1CFDC2D52}"/>
            </c:ext>
          </c:extLst>
        </c:ser>
        <c:ser>
          <c:idx val="1"/>
          <c:order val="1"/>
          <c:tx>
            <c:strRef>
              <c:f>'EFW Index 2018 Report -Guat'!$I$5</c:f>
              <c:strCache>
                <c:ptCount val="1"/>
                <c:pt idx="0">
                  <c:v>Government Consumption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-Guat'!$D$81:$D$122</c:f>
              <c:strCache>
                <c:ptCount val="2"/>
                <c:pt idx="0">
                  <c:v>Guatemala</c:v>
                </c:pt>
                <c:pt idx="1">
                  <c:v>GuatemalaRUSS</c:v>
                </c:pt>
              </c:strCache>
            </c:strRef>
          </c:cat>
          <c:val>
            <c:numRef>
              <c:f>'EFW Index 2018 Report -Guat'!$I$81:$I$122</c:f>
              <c:numCache>
                <c:formatCode>0.00</c:formatCode>
                <c:ptCount val="2"/>
                <c:pt idx="0">
                  <c:v>8.735294117647058</c:v>
                </c:pt>
                <c:pt idx="1">
                  <c:v>4.8074605451936865</c:v>
                </c:pt>
              </c:numCache>
            </c:numRef>
          </c:val>
          <c:extLst>
            <c:ext xmlns:c16="http://schemas.microsoft.com/office/drawing/2014/chart" uri="{C3380CC4-5D6E-409C-BE32-E72D297353CC}">
              <c16:uniqueId val="{00000001-1520-450E-A7A7-7DD1CFDC2D52}"/>
            </c:ext>
          </c:extLst>
        </c:ser>
        <c:ser>
          <c:idx val="2"/>
          <c:order val="2"/>
          <c:tx>
            <c:strRef>
              <c:f>'EFW Index 2018 Report -Guat'!$K$5</c:f>
              <c:strCache>
                <c:ptCount val="1"/>
                <c:pt idx="0">
                  <c:v>Transfers and subsidies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-Guat'!$D$81:$D$122</c:f>
              <c:strCache>
                <c:ptCount val="2"/>
                <c:pt idx="0">
                  <c:v>Guatemala</c:v>
                </c:pt>
                <c:pt idx="1">
                  <c:v>GuatemalaRUSS</c:v>
                </c:pt>
              </c:strCache>
            </c:strRef>
          </c:cat>
          <c:val>
            <c:numRef>
              <c:f>'EFW Index 2018 Report -Guat'!$K$81:$K$122</c:f>
              <c:numCache>
                <c:formatCode>0.00</c:formatCode>
                <c:ptCount val="2"/>
                <c:pt idx="0">
                  <c:v>9.8786459231054629</c:v>
                </c:pt>
                <c:pt idx="1">
                  <c:v>6.6155691891137209</c:v>
                </c:pt>
              </c:numCache>
            </c:numRef>
          </c:val>
          <c:extLst>
            <c:ext xmlns:c16="http://schemas.microsoft.com/office/drawing/2014/chart" uri="{C3380CC4-5D6E-409C-BE32-E72D297353CC}">
              <c16:uniqueId val="{00000002-1520-450E-A7A7-7DD1CFDC2D52}"/>
            </c:ext>
          </c:extLst>
        </c:ser>
        <c:dLbls>
          <c:showLegendKey val="0"/>
          <c:showVal val="0"/>
          <c:showCatName val="0"/>
          <c:showSerName val="0"/>
          <c:showPercent val="0"/>
          <c:showBubbleSize val="0"/>
        </c:dLbls>
        <c:gapWidth val="219"/>
        <c:overlap val="-27"/>
        <c:axId val="1758206704"/>
        <c:axId val="292232224"/>
      </c:barChart>
      <c:catAx>
        <c:axId val="1758206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92232224"/>
        <c:crosses val="autoZero"/>
        <c:auto val="1"/>
        <c:lblAlgn val="ctr"/>
        <c:lblOffset val="100"/>
        <c:noMultiLvlLbl val="0"/>
      </c:catAx>
      <c:valAx>
        <c:axId val="2922322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1758206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Change in Rank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-Guat'!$F$5</c:f>
              <c:strCache>
                <c:ptCount val="1"/>
                <c:pt idx="0">
                  <c:v>SUMMARY INDEX</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-Guat'!$D$81,'EFW Index 2018 Report -Guat'!$D$122)</c:f>
              <c:strCache>
                <c:ptCount val="2"/>
                <c:pt idx="0">
                  <c:v>Guatemala</c:v>
                </c:pt>
                <c:pt idx="1">
                  <c:v>GuatemalaRUSS</c:v>
                </c:pt>
              </c:strCache>
            </c:strRef>
          </c:cat>
          <c:val>
            <c:numRef>
              <c:f>('EFW Index 2018 Report -Guat'!$F$81,'EFW Index 2018 Report -Guat'!$F$122)</c:f>
              <c:numCache>
                <c:formatCode>0.00</c:formatCode>
                <c:ptCount val="2"/>
                <c:pt idx="0">
                  <c:v>7.64</c:v>
                </c:pt>
                <c:pt idx="1">
                  <c:v>7.2829490054969908</c:v>
                </c:pt>
              </c:numCache>
            </c:numRef>
          </c:val>
          <c:extLst>
            <c:ext xmlns:c16="http://schemas.microsoft.com/office/drawing/2014/chart" uri="{C3380CC4-5D6E-409C-BE32-E72D297353CC}">
              <c16:uniqueId val="{00000000-544B-4239-9807-2EEA922277F6}"/>
            </c:ext>
          </c:extLst>
        </c:ser>
        <c:dLbls>
          <c:showLegendKey val="0"/>
          <c:showVal val="0"/>
          <c:showCatName val="0"/>
          <c:showSerName val="0"/>
          <c:showPercent val="0"/>
          <c:showBubbleSize val="0"/>
        </c:dLbls>
        <c:gapWidth val="150"/>
        <c:axId val="2137004464"/>
        <c:axId val="164319760"/>
      </c:barChart>
      <c:lineChart>
        <c:grouping val="standard"/>
        <c:varyColors val="0"/>
        <c:ser>
          <c:idx val="1"/>
          <c:order val="1"/>
          <c:tx>
            <c:strRef>
              <c:f>'EFW Index 2018 Report -Guat'!$G$5</c:f>
              <c:strCache>
                <c:ptCount val="1"/>
                <c:pt idx="0">
                  <c:v>Rank</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-Guat'!$D$81,'EFW Index 2018 Report -Guat'!$D$122)</c:f>
              <c:strCache>
                <c:ptCount val="2"/>
                <c:pt idx="0">
                  <c:v>Guatemala</c:v>
                </c:pt>
                <c:pt idx="1">
                  <c:v>GuatemalaRUSS</c:v>
                </c:pt>
              </c:strCache>
            </c:strRef>
          </c:cat>
          <c:val>
            <c:numRef>
              <c:f>('EFW Index 2018 Report -Guat'!$G$81,'EFW Index 2018 Report -Guat'!$G$122)</c:f>
              <c:numCache>
                <c:formatCode>0</c:formatCode>
                <c:ptCount val="2"/>
                <c:pt idx="0">
                  <c:v>23</c:v>
                </c:pt>
                <c:pt idx="1">
                  <c:v>54</c:v>
                </c:pt>
              </c:numCache>
            </c:numRef>
          </c:val>
          <c:smooth val="0"/>
          <c:extLst>
            <c:ext xmlns:c16="http://schemas.microsoft.com/office/drawing/2014/chart" uri="{C3380CC4-5D6E-409C-BE32-E72D297353CC}">
              <c16:uniqueId val="{00000001-544B-4239-9807-2EEA922277F6}"/>
            </c:ext>
          </c:extLst>
        </c:ser>
        <c:dLbls>
          <c:showLegendKey val="0"/>
          <c:showVal val="0"/>
          <c:showCatName val="0"/>
          <c:showSerName val="0"/>
          <c:showPercent val="0"/>
          <c:showBubbleSize val="0"/>
        </c:dLbls>
        <c:marker val="1"/>
        <c:smooth val="0"/>
        <c:axId val="2137004464"/>
        <c:axId val="164319760"/>
      </c:lineChart>
      <c:catAx>
        <c:axId val="213700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164319760"/>
        <c:crosses val="autoZero"/>
        <c:auto val="1"/>
        <c:lblAlgn val="ctr"/>
        <c:lblOffset val="100"/>
        <c:noMultiLvlLbl val="0"/>
      </c:catAx>
      <c:valAx>
        <c:axId val="1643197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13700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Size of Government</a:t>
            </a:r>
            <a:r>
              <a:rPr lang="en-US" baseline="0"/>
              <a:t> and Income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spPr>
            <a:solidFill>
              <a:schemeClr val="accent1"/>
            </a:solidFill>
            <a:ln>
              <a:noFill/>
            </a:ln>
            <a:effectLst/>
          </c:spPr>
          <c:invertIfNegative val="0"/>
          <c:cat>
            <c:strRef>
              <c:f>'EFW Index 2018 Report -Guat'!$P$3748:$P$3753</c:f>
              <c:strCache>
                <c:ptCount val="6"/>
                <c:pt idx="0">
                  <c:v>Average4</c:v>
                </c:pt>
                <c:pt idx="1">
                  <c:v>Average3</c:v>
                </c:pt>
                <c:pt idx="2">
                  <c:v>United States</c:v>
                </c:pt>
                <c:pt idx="3">
                  <c:v>Average1</c:v>
                </c:pt>
                <c:pt idx="4">
                  <c:v>Average2</c:v>
                </c:pt>
                <c:pt idx="5">
                  <c:v>Guatemala</c:v>
                </c:pt>
              </c:strCache>
            </c:strRef>
          </c:cat>
          <c:val>
            <c:numRef>
              <c:f>'EFW Index 2018 Report -Guat'!$R$3748:$R$3753</c:f>
              <c:numCache>
                <c:formatCode>#,##0</c:formatCode>
                <c:ptCount val="6"/>
                <c:pt idx="0">
                  <c:v>6473.9397281054626</c:v>
                </c:pt>
                <c:pt idx="1">
                  <c:v>14275.0770093021</c:v>
                </c:pt>
                <c:pt idx="2">
                  <c:v>57904.204328962114</c:v>
                </c:pt>
                <c:pt idx="3">
                  <c:v>42499.233578766994</c:v>
                </c:pt>
                <c:pt idx="4">
                  <c:v>20242.512918687164</c:v>
                </c:pt>
                <c:pt idx="5">
                  <c:v>7955.603405252622</c:v>
                </c:pt>
              </c:numCache>
            </c:numRef>
          </c:val>
          <c:extLst>
            <c:ext xmlns:c16="http://schemas.microsoft.com/office/drawing/2014/chart" uri="{C3380CC4-5D6E-409C-BE32-E72D297353CC}">
              <c16:uniqueId val="{00000000-2F3F-4B11-BCAF-1CD67C827B56}"/>
            </c:ext>
          </c:extLst>
        </c:ser>
        <c:dLbls>
          <c:showLegendKey val="0"/>
          <c:showVal val="0"/>
          <c:showCatName val="0"/>
          <c:showSerName val="0"/>
          <c:showPercent val="0"/>
          <c:showBubbleSize val="0"/>
        </c:dLbls>
        <c:gapWidth val="219"/>
        <c:overlap val="-27"/>
        <c:axId val="2124901888"/>
        <c:axId val="513801712"/>
      </c:barChart>
      <c:catAx>
        <c:axId val="2124901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513801712"/>
        <c:crosses val="autoZero"/>
        <c:auto val="1"/>
        <c:lblAlgn val="ctr"/>
        <c:lblOffset val="100"/>
        <c:noMultiLvlLbl val="0"/>
      </c:catAx>
      <c:valAx>
        <c:axId val="5138017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124901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Size of Government</a:t>
            </a:r>
            <a:r>
              <a:rPr lang="en-US" baseline="0"/>
              <a:t> and Income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'EFW Index 2018 Report -Guat'!$Q$3748:$Q$3753</c:f>
              <c:numCache>
                <c:formatCode>0.00</c:formatCode>
                <c:ptCount val="6"/>
                <c:pt idx="0">
                  <c:v>6.2461989092657095</c:v>
                </c:pt>
                <c:pt idx="1">
                  <c:v>6.3478985044694998</c:v>
                </c:pt>
                <c:pt idx="2">
                  <c:v>6.426333681643138</c:v>
                </c:pt>
                <c:pt idx="3">
                  <c:v>6.4535494010308954</c:v>
                </c:pt>
                <c:pt idx="4">
                  <c:v>6.8530100469651574</c:v>
                </c:pt>
                <c:pt idx="5">
                  <c:v>9.5284850101881311</c:v>
                </c:pt>
              </c:numCache>
            </c:numRef>
          </c:xVal>
          <c:yVal>
            <c:numRef>
              <c:f>'EFW Index 2018 Report -Guat'!$R$3748:$R$3753</c:f>
              <c:numCache>
                <c:formatCode>#,##0</c:formatCode>
                <c:ptCount val="6"/>
                <c:pt idx="0">
                  <c:v>6473.9397281054626</c:v>
                </c:pt>
                <c:pt idx="1">
                  <c:v>14275.0770093021</c:v>
                </c:pt>
                <c:pt idx="2">
                  <c:v>57904.204328962114</c:v>
                </c:pt>
                <c:pt idx="3">
                  <c:v>42499.233578766994</c:v>
                </c:pt>
                <c:pt idx="4">
                  <c:v>20242.512918687164</c:v>
                </c:pt>
                <c:pt idx="5">
                  <c:v>7955.603405252622</c:v>
                </c:pt>
              </c:numCache>
            </c:numRef>
          </c:yVal>
          <c:smooth val="0"/>
          <c:extLst>
            <c:ext xmlns:c16="http://schemas.microsoft.com/office/drawing/2014/chart" uri="{C3380CC4-5D6E-409C-BE32-E72D297353CC}">
              <c16:uniqueId val="{00000000-7FEC-4C5B-BC03-E3EC5563D4B0}"/>
            </c:ext>
          </c:extLst>
        </c:ser>
        <c:dLbls>
          <c:showLegendKey val="0"/>
          <c:showVal val="0"/>
          <c:showCatName val="0"/>
          <c:showSerName val="0"/>
          <c:showPercent val="0"/>
          <c:showBubbleSize val="0"/>
        </c:dLbls>
        <c:axId val="668849056"/>
        <c:axId val="513802960"/>
      </c:scatterChart>
      <c:valAx>
        <c:axId val="668849056"/>
        <c:scaling>
          <c:orientation val="minMax"/>
          <c:max val="10"/>
          <c:min val="6"/>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513802960"/>
        <c:crosses val="autoZero"/>
        <c:crossBetween val="midCat"/>
      </c:valAx>
      <c:valAx>
        <c:axId val="5138029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6688490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8.6956521739130696E-2"/>
          <c:y val="6.3457330415754895E-2"/>
          <c:w val="0.84402729291879197"/>
          <c:h val="0.62363238512034902"/>
        </c:manualLayout>
      </c:layout>
      <c:barChart>
        <c:barDir val="col"/>
        <c:grouping val="clustered"/>
        <c:varyColors val="0"/>
        <c:ser>
          <c:idx val="0"/>
          <c:order val="0"/>
          <c:tx>
            <c:strRef>
              <c:f>Sheet1!$A$2</c:f>
              <c:strCache>
                <c:ptCount val="1"/>
              </c:strCache>
            </c:strRef>
          </c:tx>
          <c:spPr>
            <a:solidFill>
              <a:srgbClr val="3366FF"/>
            </a:solidFill>
            <a:ln w="14507">
              <a:solidFill>
                <a:schemeClr val="tx1"/>
              </a:solidFill>
              <a:prstDash val="solid"/>
            </a:ln>
          </c:spPr>
          <c:invertIfNegative val="0"/>
          <c:dPt>
            <c:idx val="0"/>
            <c:invertIfNegative val="0"/>
            <c:bubble3D val="0"/>
            <c:extLst>
              <c:ext xmlns:c16="http://schemas.microsoft.com/office/drawing/2014/chart" uri="{C3380CC4-5D6E-409C-BE32-E72D297353CC}">
                <c16:uniqueId val="{00000000-93B0-7548-8669-DF0ECF1C80A4}"/>
              </c:ext>
            </c:extLst>
          </c:dPt>
          <c:dPt>
            <c:idx val="3"/>
            <c:invertIfNegative val="0"/>
            <c:bubble3D val="0"/>
            <c:spPr>
              <a:solidFill>
                <a:srgbClr val="00B050"/>
              </a:solidFill>
              <a:ln w="14507">
                <a:solidFill>
                  <a:schemeClr val="tx1"/>
                </a:solidFill>
                <a:prstDash val="solid"/>
              </a:ln>
            </c:spPr>
            <c:extLst>
              <c:ext xmlns:c16="http://schemas.microsoft.com/office/drawing/2014/chart" uri="{C3380CC4-5D6E-409C-BE32-E72D297353CC}">
                <c16:uniqueId val="{00000002-93B0-7548-8669-DF0ECF1C80A4}"/>
              </c:ext>
            </c:extLst>
          </c:dPt>
          <c:dPt>
            <c:idx val="4"/>
            <c:invertIfNegative val="0"/>
            <c:bubble3D val="0"/>
            <c:spPr>
              <a:solidFill>
                <a:srgbClr val="00B050"/>
              </a:solidFill>
              <a:ln w="14507">
                <a:solidFill>
                  <a:schemeClr val="tx1"/>
                </a:solidFill>
                <a:prstDash val="solid"/>
              </a:ln>
            </c:spPr>
            <c:extLst>
              <c:ext xmlns:c16="http://schemas.microsoft.com/office/drawing/2014/chart" uri="{C3380CC4-5D6E-409C-BE32-E72D297353CC}">
                <c16:uniqueId val="{00000004-93B0-7548-8669-DF0ECF1C80A4}"/>
              </c:ext>
            </c:extLst>
          </c:dPt>
          <c:dPt>
            <c:idx val="5"/>
            <c:invertIfNegative val="0"/>
            <c:bubble3D val="0"/>
            <c:spPr>
              <a:solidFill>
                <a:srgbClr val="00B050"/>
              </a:solidFill>
              <a:ln w="14507">
                <a:solidFill>
                  <a:schemeClr val="tx1"/>
                </a:solidFill>
                <a:prstDash val="solid"/>
              </a:ln>
            </c:spPr>
            <c:extLst>
              <c:ext xmlns:c16="http://schemas.microsoft.com/office/drawing/2014/chart" uri="{C3380CC4-5D6E-409C-BE32-E72D297353CC}">
                <c16:uniqueId val="{00000006-93B0-7548-8669-DF0ECF1C80A4}"/>
              </c:ext>
            </c:extLst>
          </c:dPt>
          <c:dPt>
            <c:idx val="6"/>
            <c:invertIfNegative val="0"/>
            <c:bubble3D val="0"/>
            <c:spPr>
              <a:solidFill>
                <a:srgbClr val="FFFF00"/>
              </a:solidFill>
              <a:ln w="14507">
                <a:solidFill>
                  <a:schemeClr val="tx1"/>
                </a:solidFill>
                <a:prstDash val="solid"/>
              </a:ln>
            </c:spPr>
            <c:extLst>
              <c:ext xmlns:c16="http://schemas.microsoft.com/office/drawing/2014/chart" uri="{C3380CC4-5D6E-409C-BE32-E72D297353CC}">
                <c16:uniqueId val="{00000008-93B0-7548-8669-DF0ECF1C80A4}"/>
              </c:ext>
            </c:extLst>
          </c:dPt>
          <c:dPt>
            <c:idx val="7"/>
            <c:invertIfNegative val="0"/>
            <c:bubble3D val="0"/>
            <c:spPr>
              <a:solidFill>
                <a:srgbClr val="FFFF00"/>
              </a:solidFill>
              <a:ln w="14507">
                <a:solidFill>
                  <a:schemeClr val="tx1"/>
                </a:solidFill>
                <a:prstDash val="solid"/>
              </a:ln>
            </c:spPr>
            <c:extLst>
              <c:ext xmlns:c16="http://schemas.microsoft.com/office/drawing/2014/chart" uri="{C3380CC4-5D6E-409C-BE32-E72D297353CC}">
                <c16:uniqueId val="{0000000A-93B0-7548-8669-DF0ECF1C80A4}"/>
              </c:ext>
            </c:extLst>
          </c:dPt>
          <c:dPt>
            <c:idx val="8"/>
            <c:invertIfNegative val="0"/>
            <c:bubble3D val="0"/>
            <c:spPr>
              <a:solidFill>
                <a:srgbClr val="FFFF00"/>
              </a:solidFill>
              <a:ln w="14507">
                <a:solidFill>
                  <a:schemeClr val="tx1"/>
                </a:solidFill>
                <a:prstDash val="solid"/>
              </a:ln>
            </c:spPr>
            <c:extLst>
              <c:ext xmlns:c16="http://schemas.microsoft.com/office/drawing/2014/chart" uri="{C3380CC4-5D6E-409C-BE32-E72D297353CC}">
                <c16:uniqueId val="{0000000C-93B0-7548-8669-DF0ECF1C80A4}"/>
              </c:ext>
            </c:extLst>
          </c:dPt>
          <c:dPt>
            <c:idx val="9"/>
            <c:invertIfNegative val="0"/>
            <c:bubble3D val="0"/>
            <c:spPr>
              <a:solidFill>
                <a:srgbClr val="FFFF00"/>
              </a:solidFill>
              <a:ln w="14507">
                <a:solidFill>
                  <a:schemeClr val="tx1"/>
                </a:solidFill>
                <a:prstDash val="solid"/>
              </a:ln>
            </c:spPr>
            <c:extLst>
              <c:ext xmlns:c16="http://schemas.microsoft.com/office/drawing/2014/chart" uri="{C3380CC4-5D6E-409C-BE32-E72D297353CC}">
                <c16:uniqueId val="{0000000E-93B0-7548-8669-DF0ECF1C80A4}"/>
              </c:ext>
            </c:extLst>
          </c:dPt>
          <c:dPt>
            <c:idx val="10"/>
            <c:invertIfNegative val="0"/>
            <c:bubble3D val="0"/>
            <c:spPr>
              <a:solidFill>
                <a:srgbClr val="FF0000"/>
              </a:solidFill>
              <a:ln w="14507">
                <a:solidFill>
                  <a:schemeClr val="tx1"/>
                </a:solidFill>
                <a:prstDash val="solid"/>
              </a:ln>
            </c:spPr>
            <c:extLst>
              <c:ext xmlns:c16="http://schemas.microsoft.com/office/drawing/2014/chart" uri="{C3380CC4-5D6E-409C-BE32-E72D297353CC}">
                <c16:uniqueId val="{00000010-93B0-7548-8669-DF0ECF1C80A4}"/>
              </c:ext>
            </c:extLst>
          </c:dPt>
          <c:dPt>
            <c:idx val="11"/>
            <c:invertIfNegative val="0"/>
            <c:bubble3D val="0"/>
            <c:spPr>
              <a:solidFill>
                <a:srgbClr val="FF0000"/>
              </a:solidFill>
              <a:ln w="14507">
                <a:solidFill>
                  <a:schemeClr val="tx1"/>
                </a:solidFill>
                <a:prstDash val="solid"/>
              </a:ln>
            </c:spPr>
            <c:extLst>
              <c:ext xmlns:c16="http://schemas.microsoft.com/office/drawing/2014/chart" uri="{C3380CC4-5D6E-409C-BE32-E72D297353CC}">
                <c16:uniqueId val="{00000012-93B0-7548-8669-DF0ECF1C80A4}"/>
              </c:ext>
            </c:extLst>
          </c:dPt>
          <c:dPt>
            <c:idx val="12"/>
            <c:invertIfNegative val="0"/>
            <c:bubble3D val="0"/>
            <c:spPr>
              <a:solidFill>
                <a:srgbClr val="FF0000"/>
              </a:solidFill>
              <a:ln w="14507">
                <a:solidFill>
                  <a:schemeClr val="tx1"/>
                </a:solidFill>
                <a:prstDash val="solid"/>
              </a:ln>
            </c:spPr>
            <c:extLst>
              <c:ext xmlns:c16="http://schemas.microsoft.com/office/drawing/2014/chart" uri="{C3380CC4-5D6E-409C-BE32-E72D297353CC}">
                <c16:uniqueId val="{00000014-93B0-7548-8669-DF0ECF1C80A4}"/>
              </c:ext>
            </c:extLst>
          </c:dPt>
          <c:dLbls>
            <c:spPr>
              <a:noFill/>
              <a:ln>
                <a:noFill/>
              </a:ln>
              <a:effectLst/>
            </c:spPr>
            <c:txPr>
              <a:bodyPr/>
              <a:lstStyle/>
              <a:p>
                <a:pPr>
                  <a:defRPr sz="1398" b="0" i="0" baseline="0"/>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Sheet1!$B$1:$N$1</c:f>
              <c:strCache>
                <c:ptCount val="13"/>
                <c:pt idx="0">
                  <c:v>United States (6th)</c:v>
                </c:pt>
                <c:pt idx="1">
                  <c:v>Chile (15th)</c:v>
                </c:pt>
                <c:pt idx="2">
                  <c:v>Germany (20th)</c:v>
                </c:pt>
                <c:pt idx="3">
                  <c:v>Italy (54th)</c:v>
                </c:pt>
                <c:pt idx="4">
                  <c:v>France (57th)</c:v>
                </c:pt>
                <c:pt idx="5">
                  <c:v>Mexico (82nd)</c:v>
                </c:pt>
                <c:pt idx="6">
                  <c:v>Turkey (86th)</c:v>
                </c:pt>
                <c:pt idx="7">
                  <c:v>Russia (87th)</c:v>
                </c:pt>
                <c:pt idx="8">
                  <c:v>India (96th)</c:v>
                </c:pt>
                <c:pt idx="9">
                  <c:v>China (108th)</c:v>
                </c:pt>
                <c:pt idx="10">
                  <c:v>Brazil (144th)</c:v>
                </c:pt>
                <c:pt idx="11">
                  <c:v>Argentina (160th)</c:v>
                </c:pt>
                <c:pt idx="12">
                  <c:v>Venezuela (162th)</c:v>
                </c:pt>
              </c:strCache>
            </c:strRef>
          </c:cat>
          <c:val>
            <c:numRef>
              <c:f>Sheet1!$B$2:$N$2</c:f>
              <c:numCache>
                <c:formatCode>0.00</c:formatCode>
                <c:ptCount val="13"/>
                <c:pt idx="0">
                  <c:v>8.0299999999999994</c:v>
                </c:pt>
                <c:pt idx="1">
                  <c:v>7.8</c:v>
                </c:pt>
                <c:pt idx="2">
                  <c:v>7.69</c:v>
                </c:pt>
                <c:pt idx="3">
                  <c:v>7.27</c:v>
                </c:pt>
                <c:pt idx="4">
                  <c:v>7.25</c:v>
                </c:pt>
                <c:pt idx="5">
                  <c:v>6.9</c:v>
                </c:pt>
                <c:pt idx="6">
                  <c:v>6.84</c:v>
                </c:pt>
                <c:pt idx="7">
                  <c:v>6.83</c:v>
                </c:pt>
                <c:pt idx="8">
                  <c:v>6.63</c:v>
                </c:pt>
                <c:pt idx="9">
                  <c:v>6.46</c:v>
                </c:pt>
                <c:pt idx="10">
                  <c:v>5.75</c:v>
                </c:pt>
                <c:pt idx="11">
                  <c:v>4.84</c:v>
                </c:pt>
                <c:pt idx="12">
                  <c:v>2.88</c:v>
                </c:pt>
              </c:numCache>
            </c:numRef>
          </c:val>
          <c:extLst>
            <c:ext xmlns:c16="http://schemas.microsoft.com/office/drawing/2014/chart" uri="{C3380CC4-5D6E-409C-BE32-E72D297353CC}">
              <c16:uniqueId val="{00000015-93B0-7548-8669-DF0ECF1C80A4}"/>
            </c:ext>
          </c:extLst>
        </c:ser>
        <c:dLbls>
          <c:showLegendKey val="0"/>
          <c:showVal val="0"/>
          <c:showCatName val="0"/>
          <c:showSerName val="0"/>
          <c:showPercent val="0"/>
          <c:showBubbleSize val="0"/>
        </c:dLbls>
        <c:gapWidth val="150"/>
        <c:axId val="-45087712"/>
        <c:axId val="-45062192"/>
      </c:barChart>
      <c:catAx>
        <c:axId val="-45087712"/>
        <c:scaling>
          <c:orientation val="minMax"/>
        </c:scaling>
        <c:delete val="0"/>
        <c:axPos val="b"/>
        <c:numFmt formatCode="General" sourceLinked="1"/>
        <c:majorTickMark val="out"/>
        <c:minorTickMark val="none"/>
        <c:tickLblPos val="nextTo"/>
        <c:spPr>
          <a:ln w="3626">
            <a:solidFill>
              <a:schemeClr val="tx1"/>
            </a:solidFill>
            <a:prstDash val="solid"/>
          </a:ln>
        </c:spPr>
        <c:txPr>
          <a:bodyPr rot="-2700000" vert="horz"/>
          <a:lstStyle/>
          <a:p>
            <a:pPr>
              <a:defRPr sz="1400" b="0" i="0" u="none" strike="noStrike" baseline="0">
                <a:solidFill>
                  <a:schemeClr val="tx1"/>
                </a:solidFill>
                <a:latin typeface="Times New Roman"/>
                <a:ea typeface="Times New Roman"/>
                <a:cs typeface="Times New Roman"/>
              </a:defRPr>
            </a:pPr>
            <a:endParaRPr lang="es-GT"/>
          </a:p>
        </c:txPr>
        <c:crossAx val="-45062192"/>
        <c:crosses val="autoZero"/>
        <c:auto val="1"/>
        <c:lblAlgn val="ctr"/>
        <c:lblOffset val="100"/>
        <c:tickLblSkip val="1"/>
        <c:tickMarkSkip val="1"/>
        <c:noMultiLvlLbl val="0"/>
      </c:catAx>
      <c:valAx>
        <c:axId val="-45062192"/>
        <c:scaling>
          <c:orientation val="minMax"/>
          <c:max val="10"/>
          <c:min val="2"/>
        </c:scaling>
        <c:delete val="0"/>
        <c:axPos val="l"/>
        <c:numFmt formatCode="0.0" sourceLinked="0"/>
        <c:majorTickMark val="out"/>
        <c:minorTickMark val="none"/>
        <c:tickLblPos val="nextTo"/>
        <c:spPr>
          <a:ln w="3626">
            <a:solidFill>
              <a:schemeClr val="tx1"/>
            </a:solidFill>
            <a:prstDash val="solid"/>
          </a:ln>
        </c:spPr>
        <c:txPr>
          <a:bodyPr rot="0" vert="horz"/>
          <a:lstStyle/>
          <a:p>
            <a:pPr>
              <a:defRPr sz="1743" b="1" i="0" u="none" strike="noStrike" baseline="0">
                <a:solidFill>
                  <a:schemeClr val="tx1"/>
                </a:solidFill>
                <a:latin typeface="Times New Roman"/>
                <a:ea typeface="Times New Roman"/>
                <a:cs typeface="Times New Roman"/>
              </a:defRPr>
            </a:pPr>
            <a:endParaRPr lang="es-GT"/>
          </a:p>
        </c:txPr>
        <c:crossAx val="-45087712"/>
        <c:crosses val="autoZero"/>
        <c:crossBetween val="between"/>
        <c:majorUnit val="1"/>
      </c:valAx>
      <c:spPr>
        <a:noFill/>
        <a:ln w="25380">
          <a:noFill/>
        </a:ln>
      </c:spPr>
    </c:plotArea>
    <c:plotVisOnly val="1"/>
    <c:dispBlanksAs val="gap"/>
    <c:showDLblsOverMax val="0"/>
  </c:chart>
  <c:spPr>
    <a:noFill/>
    <a:ln>
      <a:noFill/>
    </a:ln>
  </c:spPr>
  <c:txPr>
    <a:bodyPr/>
    <a:lstStyle/>
    <a:p>
      <a:pPr>
        <a:defRPr sz="1998" b="1" i="0" u="none" strike="noStrike" baseline="0">
          <a:solidFill>
            <a:schemeClr val="tx1"/>
          </a:solidFill>
          <a:latin typeface="Times New Roman"/>
          <a:ea typeface="Times New Roman"/>
          <a:cs typeface="Times New Roman"/>
        </a:defRPr>
      </a:pPr>
      <a:endParaRPr lang="es-GT"/>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sz="1800" dirty="0"/>
              <a:t>1995-2015</a:t>
            </a:r>
          </a:p>
        </c:rich>
      </c:tx>
      <c:layout>
        <c:manualLayout>
          <c:xMode val="edge"/>
          <c:yMode val="edge"/>
          <c:x val="0.61963014306310316"/>
          <c:y val="1.5873015873015872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manualLayout>
          <c:layoutTarget val="inner"/>
          <c:xMode val="edge"/>
          <c:yMode val="edge"/>
          <c:x val="0.50857851101945595"/>
          <c:y val="0.10767195767195767"/>
          <c:w val="0.43142148898054405"/>
          <c:h val="0.723641836437112"/>
        </c:manualLayout>
      </c:layout>
      <c:barChart>
        <c:barDir val="bar"/>
        <c:grouping val="clustered"/>
        <c:varyColors val="0"/>
        <c:ser>
          <c:idx val="0"/>
          <c:order val="0"/>
          <c:tx>
            <c:strRef>
              <c:f>Sheet1!$C$10</c:f>
              <c:strCache>
                <c:ptCount val="1"/>
                <c:pt idx="0">
                  <c:v>1995-2015</c:v>
                </c:pt>
              </c:strCache>
            </c:strRef>
          </c:tx>
          <c:spPr>
            <a:solidFill>
              <a:schemeClr val="tx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BC74-49F1-A2A2-3E1AD3E82D9E}"/>
              </c:ext>
            </c:extLst>
          </c:dPt>
          <c:dPt>
            <c:idx val="1"/>
            <c:invertIfNegative val="0"/>
            <c:bubble3D val="0"/>
            <c:spPr>
              <a:solidFill>
                <a:srgbClr val="92D050"/>
              </a:solidFill>
              <a:ln>
                <a:noFill/>
              </a:ln>
              <a:effectLst/>
            </c:spPr>
            <c:extLst>
              <c:ext xmlns:c16="http://schemas.microsoft.com/office/drawing/2014/chart" uri="{C3380CC4-5D6E-409C-BE32-E72D297353CC}">
                <c16:uniqueId val="{00000003-BC74-49F1-A2A2-3E1AD3E82D9E}"/>
              </c:ext>
            </c:extLst>
          </c:dPt>
          <c:dPt>
            <c:idx val="2"/>
            <c:invertIfNegative val="0"/>
            <c:bubble3D val="0"/>
            <c:spPr>
              <a:solidFill>
                <a:srgbClr val="0070C0"/>
              </a:solidFill>
              <a:ln>
                <a:noFill/>
              </a:ln>
              <a:effectLst/>
            </c:spPr>
            <c:extLst>
              <c:ext xmlns:c16="http://schemas.microsoft.com/office/drawing/2014/chart" uri="{C3380CC4-5D6E-409C-BE32-E72D297353CC}">
                <c16:uniqueId val="{00000005-BC74-49F1-A2A2-3E1AD3E82D9E}"/>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Sheet1!$B$11:$B$16</c:f>
              <c:strCache>
                <c:ptCount val="6"/>
                <c:pt idx="0">
                  <c:v>Bottom 9 FCP (EFW&lt;7.0)</c:v>
                </c:pt>
                <c:pt idx="1">
                  <c:v>Mid 9 FCP (EFW between 7 and 7.5)</c:v>
                </c:pt>
                <c:pt idx="2">
                  <c:v>Top 7 FCP (EFW&gt;7.5)</c:v>
                </c:pt>
                <c:pt idx="3">
                  <c:v>25 Former Centrally Planned (FCP)</c:v>
                </c:pt>
                <c:pt idx="4">
                  <c:v>82 Other Developing</c:v>
                </c:pt>
                <c:pt idx="5">
                  <c:v>21 High-Income</c:v>
                </c:pt>
              </c:strCache>
            </c:strRef>
          </c:cat>
          <c:val>
            <c:numRef>
              <c:f>Sheet1!$C$11:$C$16</c:f>
              <c:numCache>
                <c:formatCode>0.00</c:formatCode>
                <c:ptCount val="6"/>
                <c:pt idx="0">
                  <c:v>3.2996789999999998</c:v>
                </c:pt>
                <c:pt idx="1">
                  <c:v>3.7781980000000002</c:v>
                </c:pt>
                <c:pt idx="2">
                  <c:v>4.5400169999999997</c:v>
                </c:pt>
                <c:pt idx="3">
                  <c:v>3.552238</c:v>
                </c:pt>
                <c:pt idx="4">
                  <c:v>4.7510089999999998</c:v>
                </c:pt>
                <c:pt idx="5">
                  <c:v>1.2451410000000001</c:v>
                </c:pt>
              </c:numCache>
            </c:numRef>
          </c:val>
          <c:extLst>
            <c:ext xmlns:c16="http://schemas.microsoft.com/office/drawing/2014/chart" uri="{C3380CC4-5D6E-409C-BE32-E72D297353CC}">
              <c16:uniqueId val="{00000006-BC74-49F1-A2A2-3E1AD3E82D9E}"/>
            </c:ext>
          </c:extLst>
        </c:ser>
        <c:dLbls>
          <c:showLegendKey val="0"/>
          <c:showVal val="0"/>
          <c:showCatName val="0"/>
          <c:showSerName val="0"/>
          <c:showPercent val="0"/>
          <c:showBubbleSize val="0"/>
        </c:dLbls>
        <c:gapWidth val="182"/>
        <c:axId val="90324992"/>
        <c:axId val="90326528"/>
      </c:barChart>
      <c:catAx>
        <c:axId val="903249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GT"/>
          </a:p>
        </c:txPr>
        <c:crossAx val="90326528"/>
        <c:crosses val="autoZero"/>
        <c:auto val="1"/>
        <c:lblAlgn val="ctr"/>
        <c:lblOffset val="100"/>
        <c:noMultiLvlLbl val="0"/>
      </c:catAx>
      <c:valAx>
        <c:axId val="90326528"/>
        <c:scaling>
          <c:orientation val="minMax"/>
        </c:scaling>
        <c:delete val="0"/>
        <c:axPos val="b"/>
        <c:majorGridlines>
          <c:spPr>
            <a:ln w="9525" cap="flat" cmpd="sng" algn="ctr">
              <a:solidFill>
                <a:schemeClr val="bg1">
                  <a:lumMod val="85000"/>
                </a:schemeClr>
              </a:solidFill>
              <a:prstDash val="dash"/>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GT"/>
          </a:p>
        </c:txPr>
        <c:crossAx val="9032499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1200"/>
      </a:pPr>
      <a:endParaRPr lang="es-G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sz="1800" dirty="0"/>
              <a:t>2005-2015</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bar"/>
        <c:grouping val="clustered"/>
        <c:varyColors val="0"/>
        <c:ser>
          <c:idx val="0"/>
          <c:order val="0"/>
          <c:tx>
            <c:strRef>
              <c:f>Sheet1!$C$21</c:f>
              <c:strCache>
                <c:ptCount val="1"/>
                <c:pt idx="0">
                  <c:v>2005-2015</c:v>
                </c:pt>
              </c:strCache>
            </c:strRef>
          </c:tx>
          <c:spPr>
            <a:solidFill>
              <a:schemeClr val="tx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360D-4732-853F-37062134BC33}"/>
              </c:ext>
            </c:extLst>
          </c:dPt>
          <c:dPt>
            <c:idx val="1"/>
            <c:invertIfNegative val="0"/>
            <c:bubble3D val="0"/>
            <c:spPr>
              <a:solidFill>
                <a:srgbClr val="92D050"/>
              </a:solidFill>
              <a:ln>
                <a:noFill/>
              </a:ln>
              <a:effectLst/>
            </c:spPr>
            <c:extLst>
              <c:ext xmlns:c16="http://schemas.microsoft.com/office/drawing/2014/chart" uri="{C3380CC4-5D6E-409C-BE32-E72D297353CC}">
                <c16:uniqueId val="{00000003-360D-4732-853F-37062134BC33}"/>
              </c:ext>
            </c:extLst>
          </c:dPt>
          <c:dPt>
            <c:idx val="2"/>
            <c:invertIfNegative val="0"/>
            <c:bubble3D val="0"/>
            <c:spPr>
              <a:solidFill>
                <a:srgbClr val="3A7FE3"/>
              </a:solidFill>
              <a:ln>
                <a:noFill/>
              </a:ln>
              <a:effectLst/>
            </c:spPr>
            <c:extLst>
              <c:ext xmlns:c16="http://schemas.microsoft.com/office/drawing/2014/chart" uri="{C3380CC4-5D6E-409C-BE32-E72D297353CC}">
                <c16:uniqueId val="{00000005-360D-4732-853F-37062134BC33}"/>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Sheet1!$B$22:$B$27</c:f>
              <c:strCache>
                <c:ptCount val="6"/>
                <c:pt idx="0">
                  <c:v>Bottm 9 FCP (EFW&lt;7.5)</c:v>
                </c:pt>
                <c:pt idx="1">
                  <c:v>Mid 9 FCP (EFW between 7 and 7.5)</c:v>
                </c:pt>
                <c:pt idx="2">
                  <c:v>Top 7 FCP (EFW&gt;7.5)</c:v>
                </c:pt>
                <c:pt idx="3">
                  <c:v>25 Former Centrally Planned (FCP)</c:v>
                </c:pt>
                <c:pt idx="4">
                  <c:v>82 Other Developing</c:v>
                </c:pt>
                <c:pt idx="5">
                  <c:v>21 High-Income</c:v>
                </c:pt>
              </c:strCache>
            </c:strRef>
          </c:cat>
          <c:val>
            <c:numRef>
              <c:f>Sheet1!$C$22:$C$27</c:f>
              <c:numCache>
                <c:formatCode>0.00</c:formatCode>
                <c:ptCount val="6"/>
                <c:pt idx="0">
                  <c:v>2.2162009999999999</c:v>
                </c:pt>
                <c:pt idx="1">
                  <c:v>3.0712389999999998</c:v>
                </c:pt>
                <c:pt idx="2">
                  <c:v>3.8116560000000002</c:v>
                </c:pt>
                <c:pt idx="3">
                  <c:v>2.6051419999999998</c:v>
                </c:pt>
                <c:pt idx="4">
                  <c:v>5.2065060000000001</c:v>
                </c:pt>
                <c:pt idx="5">
                  <c:v>0.52371310000000004</c:v>
                </c:pt>
              </c:numCache>
            </c:numRef>
          </c:val>
          <c:extLst>
            <c:ext xmlns:c16="http://schemas.microsoft.com/office/drawing/2014/chart" uri="{C3380CC4-5D6E-409C-BE32-E72D297353CC}">
              <c16:uniqueId val="{00000006-360D-4732-853F-37062134BC33}"/>
            </c:ext>
          </c:extLst>
        </c:ser>
        <c:dLbls>
          <c:showLegendKey val="0"/>
          <c:showVal val="0"/>
          <c:showCatName val="0"/>
          <c:showSerName val="0"/>
          <c:showPercent val="0"/>
          <c:showBubbleSize val="0"/>
        </c:dLbls>
        <c:gapWidth val="182"/>
        <c:axId val="90362240"/>
        <c:axId val="90363776"/>
      </c:barChart>
      <c:catAx>
        <c:axId val="90362240"/>
        <c:scaling>
          <c:orientation val="minMax"/>
        </c:scaling>
        <c:delete val="1"/>
        <c:axPos val="l"/>
        <c:numFmt formatCode="General" sourceLinked="1"/>
        <c:majorTickMark val="none"/>
        <c:minorTickMark val="none"/>
        <c:tickLblPos val="nextTo"/>
        <c:crossAx val="90363776"/>
        <c:crosses val="autoZero"/>
        <c:auto val="1"/>
        <c:lblAlgn val="ctr"/>
        <c:lblOffset val="100"/>
        <c:noMultiLvlLbl val="0"/>
      </c:catAx>
      <c:valAx>
        <c:axId val="90363776"/>
        <c:scaling>
          <c:orientation val="minMax"/>
        </c:scaling>
        <c:delete val="0"/>
        <c:axPos val="b"/>
        <c:majorGridlines>
          <c:spPr>
            <a:ln w="9525" cap="flat" cmpd="sng" algn="ctr">
              <a:solidFill>
                <a:schemeClr val="bg1">
                  <a:lumMod val="85000"/>
                </a:schemeClr>
              </a:solidFill>
              <a:prstDash val="dash"/>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GT"/>
          </a:p>
        </c:txPr>
        <c:crossAx val="90362240"/>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1200"/>
      </a:pPr>
      <a:endParaRPr lang="es-G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Quartile</a:t>
            </a:r>
            <a:r>
              <a:rPr lang="en-US" baseline="0" dirty="0"/>
              <a:t> Averages</a:t>
            </a:r>
            <a:r>
              <a:rPr lang="en-US" dirty="0"/>
              <a:t> vs. Guatemala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-Guat'!$F$5</c:f>
              <c:strCache>
                <c:ptCount val="1"/>
                <c:pt idx="0">
                  <c:v>SUMMARY INDEX</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-Guat'!$D$6:$D$81</c:f>
              <c:strCache>
                <c:ptCount val="5"/>
                <c:pt idx="0">
                  <c:v>Average1</c:v>
                </c:pt>
                <c:pt idx="1">
                  <c:v>Average2</c:v>
                </c:pt>
                <c:pt idx="2">
                  <c:v>Average3</c:v>
                </c:pt>
                <c:pt idx="3">
                  <c:v>Average4</c:v>
                </c:pt>
                <c:pt idx="4">
                  <c:v>Guatemala</c:v>
                </c:pt>
              </c:strCache>
            </c:strRef>
          </c:cat>
          <c:val>
            <c:numRef>
              <c:f>'EFW Index 2018 Report -Guat'!$F$6:$F$81</c:f>
              <c:numCache>
                <c:formatCode>0.00</c:formatCode>
                <c:ptCount val="5"/>
                <c:pt idx="0">
                  <c:v>7.7948780487804887</c:v>
                </c:pt>
                <c:pt idx="1">
                  <c:v>7.1462867432064652</c:v>
                </c:pt>
                <c:pt idx="2">
                  <c:v>6.54725</c:v>
                </c:pt>
                <c:pt idx="3">
                  <c:v>5.637380952380953</c:v>
                </c:pt>
                <c:pt idx="4">
                  <c:v>7.64</c:v>
                </c:pt>
              </c:numCache>
            </c:numRef>
          </c:val>
          <c:extLst>
            <c:ext xmlns:c16="http://schemas.microsoft.com/office/drawing/2014/chart" uri="{C3380CC4-5D6E-409C-BE32-E72D297353CC}">
              <c16:uniqueId val="{00000000-F6DF-46D9-9F8C-1B198E37D7C2}"/>
            </c:ext>
          </c:extLst>
        </c:ser>
        <c:dLbls>
          <c:showLegendKey val="0"/>
          <c:showVal val="0"/>
          <c:showCatName val="0"/>
          <c:showSerName val="0"/>
          <c:showPercent val="0"/>
          <c:showBubbleSize val="0"/>
        </c:dLbls>
        <c:gapWidth val="219"/>
        <c:overlap val="-27"/>
        <c:axId val="359215072"/>
        <c:axId val="292245952"/>
      </c:barChart>
      <c:catAx>
        <c:axId val="359215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92245952"/>
        <c:crosses val="autoZero"/>
        <c:auto val="1"/>
        <c:lblAlgn val="ctr"/>
        <c:lblOffset val="100"/>
        <c:noMultiLvlLbl val="0"/>
      </c:catAx>
      <c:valAx>
        <c:axId val="2922459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359215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5 Areas</a:t>
            </a:r>
            <a:r>
              <a:rPr lang="en-US" baseline="0"/>
              <a:t> of Economic Freedom</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-Guat'!$D$11</c:f>
              <c:strCache>
                <c:ptCount val="1"/>
                <c:pt idx="0">
                  <c:v>United States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-Guat'!$T$5,'EFW Index 2018 Report -Guat'!$AE$5,'EFW Index 2018 Report -Guat'!$AM$5,'EFW Index 2018 Report -Guat'!$BC$5,'EFW Index 2018 Report -Guat'!$BV$5)</c:f>
              <c:strCache>
                <c:ptCount val="5"/>
                <c:pt idx="0">
                  <c:v>Size of Government</c:v>
                </c:pt>
                <c:pt idx="1">
                  <c:v>Legal System &amp; Property Rights</c:v>
                </c:pt>
                <c:pt idx="2">
                  <c:v>Sound Money</c:v>
                </c:pt>
                <c:pt idx="3">
                  <c:v>Freedom to trade internationally</c:v>
                </c:pt>
                <c:pt idx="4">
                  <c:v>Regulation</c:v>
                </c:pt>
              </c:strCache>
            </c:strRef>
          </c:cat>
          <c:val>
            <c:numRef>
              <c:f>('EFW Index 2018 Report -Guat'!$T$11,'EFW Index 2018 Report -Guat'!$AE$11,'EFW Index 2018 Report -Guat'!$AM$11,'EFW Index 2018 Report -Guat'!$BC$11,'EFW Index 2018 Report -Guat'!$BV$11)</c:f>
              <c:numCache>
                <c:formatCode>0.00</c:formatCode>
                <c:ptCount val="5"/>
                <c:pt idx="0">
                  <c:v>6.426333681643138</c:v>
                </c:pt>
                <c:pt idx="1">
                  <c:v>7.3962090065234101</c:v>
                </c:pt>
                <c:pt idx="2">
                  <c:v>9.8478742496153568</c:v>
                </c:pt>
                <c:pt idx="3">
                  <c:v>7.6533283541840902</c:v>
                </c:pt>
                <c:pt idx="4">
                  <c:v>8.8275997142636395</c:v>
                </c:pt>
              </c:numCache>
            </c:numRef>
          </c:val>
          <c:extLst>
            <c:ext xmlns:c16="http://schemas.microsoft.com/office/drawing/2014/chart" uri="{C3380CC4-5D6E-409C-BE32-E72D297353CC}">
              <c16:uniqueId val="{00000000-C356-419A-B2E4-58ED1EEA3C4D}"/>
            </c:ext>
          </c:extLst>
        </c:ser>
        <c:ser>
          <c:idx val="1"/>
          <c:order val="1"/>
          <c:tx>
            <c:strRef>
              <c:f>'EFW Index 2018 Report -Guat'!$D$21</c:f>
              <c:strCache>
                <c:ptCount val="1"/>
                <c:pt idx="0">
                  <c:v>Average1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-Guat'!$T$5,'EFW Index 2018 Report -Guat'!$AE$5,'EFW Index 2018 Report -Guat'!$AM$5,'EFW Index 2018 Report -Guat'!$BC$5,'EFW Index 2018 Report -Guat'!$BV$5)</c:f>
              <c:strCache>
                <c:ptCount val="5"/>
                <c:pt idx="0">
                  <c:v>Size of Government</c:v>
                </c:pt>
                <c:pt idx="1">
                  <c:v>Legal System &amp; Property Rights</c:v>
                </c:pt>
                <c:pt idx="2">
                  <c:v>Sound Money</c:v>
                </c:pt>
                <c:pt idx="3">
                  <c:v>Freedom to trade internationally</c:v>
                </c:pt>
                <c:pt idx="4">
                  <c:v>Regulation</c:v>
                </c:pt>
              </c:strCache>
            </c:strRef>
          </c:cat>
          <c:val>
            <c:numRef>
              <c:f>('EFW Index 2018 Report -Guat'!$T$21,'EFW Index 2018 Report -Guat'!$AE$21,'EFW Index 2018 Report -Guat'!$AM$21,'EFW Index 2018 Report -Guat'!$BC$21,'EFW Index 2018 Report -Guat'!$BV$21)</c:f>
              <c:numCache>
                <c:formatCode>0.00</c:formatCode>
                <c:ptCount val="5"/>
                <c:pt idx="0">
                  <c:v>6.4535494010308954</c:v>
                </c:pt>
                <c:pt idx="1">
                  <c:v>6.9735691854410931</c:v>
                </c:pt>
                <c:pt idx="2">
                  <c:v>9.4805550067424722</c:v>
                </c:pt>
                <c:pt idx="3">
                  <c:v>8.1716378293658849</c:v>
                </c:pt>
                <c:pt idx="4">
                  <c:v>7.8932827054232542</c:v>
                </c:pt>
              </c:numCache>
            </c:numRef>
          </c:val>
          <c:extLst>
            <c:ext xmlns:c16="http://schemas.microsoft.com/office/drawing/2014/chart" uri="{C3380CC4-5D6E-409C-BE32-E72D297353CC}">
              <c16:uniqueId val="{00000001-C356-419A-B2E4-58ED1EEA3C4D}"/>
            </c:ext>
          </c:extLst>
        </c:ser>
        <c:ser>
          <c:idx val="2"/>
          <c:order val="2"/>
          <c:tx>
            <c:strRef>
              <c:f>'EFW Index 2018 Report -Guat'!$D$81</c:f>
              <c:strCache>
                <c:ptCount val="1"/>
                <c:pt idx="0">
                  <c:v>Guatemala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-Guat'!$T$5,'EFW Index 2018 Report -Guat'!$AE$5,'EFW Index 2018 Report -Guat'!$AM$5,'EFW Index 2018 Report -Guat'!$BC$5,'EFW Index 2018 Report -Guat'!$BV$5)</c:f>
              <c:strCache>
                <c:ptCount val="5"/>
                <c:pt idx="0">
                  <c:v>Size of Government</c:v>
                </c:pt>
                <c:pt idx="1">
                  <c:v>Legal System &amp; Property Rights</c:v>
                </c:pt>
                <c:pt idx="2">
                  <c:v>Sound Money</c:v>
                </c:pt>
                <c:pt idx="3">
                  <c:v>Freedom to trade internationally</c:v>
                </c:pt>
                <c:pt idx="4">
                  <c:v>Regulation</c:v>
                </c:pt>
              </c:strCache>
            </c:strRef>
          </c:cat>
          <c:val>
            <c:numRef>
              <c:f>('EFW Index 2018 Report -Guat'!$T$81,'EFW Index 2018 Report -Guat'!$AE$81,'EFW Index 2018 Report -Guat'!$AM$81,'EFW Index 2018 Report -Guat'!$BC$81,'EFW Index 2018 Report -Guat'!$BV$81)</c:f>
              <c:numCache>
                <c:formatCode>0.00</c:formatCode>
                <c:ptCount val="5"/>
                <c:pt idx="0">
                  <c:v>9.5284850101881311</c:v>
                </c:pt>
                <c:pt idx="1">
                  <c:v>4.3824900532413853</c:v>
                </c:pt>
                <c:pt idx="2">
                  <c:v>9.5574837115013</c:v>
                </c:pt>
                <c:pt idx="3">
                  <c:v>8.1939379195276612</c:v>
                </c:pt>
                <c:pt idx="4">
                  <c:v>6.5500759096377577</c:v>
                </c:pt>
              </c:numCache>
            </c:numRef>
          </c:val>
          <c:extLst>
            <c:ext xmlns:c16="http://schemas.microsoft.com/office/drawing/2014/chart" uri="{C3380CC4-5D6E-409C-BE32-E72D297353CC}">
              <c16:uniqueId val="{00000002-C356-419A-B2E4-58ED1EEA3C4D}"/>
            </c:ext>
          </c:extLst>
        </c:ser>
        <c:dLbls>
          <c:showLegendKey val="0"/>
          <c:showVal val="0"/>
          <c:showCatName val="0"/>
          <c:showSerName val="0"/>
          <c:showPercent val="0"/>
          <c:showBubbleSize val="0"/>
        </c:dLbls>
        <c:gapWidth val="219"/>
        <c:overlap val="-27"/>
        <c:axId val="351486240"/>
        <c:axId val="287359328"/>
      </c:barChart>
      <c:catAx>
        <c:axId val="351486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87359328"/>
        <c:crosses val="autoZero"/>
        <c:auto val="1"/>
        <c:lblAlgn val="ctr"/>
        <c:lblOffset val="100"/>
        <c:noMultiLvlLbl val="0"/>
      </c:catAx>
      <c:valAx>
        <c:axId val="2873593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351486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Quartile Averages</a:t>
            </a:r>
            <a:r>
              <a:rPr lang="en-US" baseline="0"/>
              <a:t> to Guatemala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-Guat'!$I$5</c:f>
              <c:strCache>
                <c:ptCount val="1"/>
                <c:pt idx="0">
                  <c:v>Government Consumption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-Guat'!$D$31:$D$119</c:f>
              <c:strCache>
                <c:ptCount val="5"/>
                <c:pt idx="0">
                  <c:v>Average1</c:v>
                </c:pt>
                <c:pt idx="1">
                  <c:v>Average2</c:v>
                </c:pt>
                <c:pt idx="2">
                  <c:v>Average3</c:v>
                </c:pt>
                <c:pt idx="3">
                  <c:v>Guatemala</c:v>
                </c:pt>
                <c:pt idx="4">
                  <c:v>Average4</c:v>
                </c:pt>
              </c:strCache>
            </c:strRef>
          </c:cat>
          <c:val>
            <c:numRef>
              <c:f>'EFW Index 2018 Report -Guat'!$I$31:$I$119</c:f>
              <c:numCache>
                <c:formatCode>0.00</c:formatCode>
                <c:ptCount val="5"/>
                <c:pt idx="0">
                  <c:v>4.8074605451936865</c:v>
                </c:pt>
                <c:pt idx="1">
                  <c:v>5.6200534759358298</c:v>
                </c:pt>
                <c:pt idx="2">
                  <c:v>4.3194117647058823</c:v>
                </c:pt>
                <c:pt idx="3">
                  <c:v>8.735294117647058</c:v>
                </c:pt>
                <c:pt idx="4">
                  <c:v>5.8539215686274506</c:v>
                </c:pt>
              </c:numCache>
            </c:numRef>
          </c:val>
          <c:extLst>
            <c:ext xmlns:c16="http://schemas.microsoft.com/office/drawing/2014/chart" uri="{C3380CC4-5D6E-409C-BE32-E72D297353CC}">
              <c16:uniqueId val="{00000000-5961-4652-8C2B-DA056E5EA999}"/>
            </c:ext>
          </c:extLst>
        </c:ser>
        <c:ser>
          <c:idx val="1"/>
          <c:order val="1"/>
          <c:tx>
            <c:strRef>
              <c:f>'EFW Index 2018 Report -Guat'!$K$5</c:f>
              <c:strCache>
                <c:ptCount val="1"/>
                <c:pt idx="0">
                  <c:v>Transfers and subsidies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-Guat'!$D$31:$D$119</c:f>
              <c:strCache>
                <c:ptCount val="5"/>
                <c:pt idx="0">
                  <c:v>Average1</c:v>
                </c:pt>
                <c:pt idx="1">
                  <c:v>Average2</c:v>
                </c:pt>
                <c:pt idx="2">
                  <c:v>Average3</c:v>
                </c:pt>
                <c:pt idx="3">
                  <c:v>Guatemala</c:v>
                </c:pt>
                <c:pt idx="4">
                  <c:v>Average4</c:v>
                </c:pt>
              </c:strCache>
            </c:strRef>
          </c:cat>
          <c:val>
            <c:numRef>
              <c:f>'EFW Index 2018 Report -Guat'!$K$31:$K$119</c:f>
              <c:numCache>
                <c:formatCode>0.00</c:formatCode>
                <c:ptCount val="5"/>
                <c:pt idx="0">
                  <c:v>6.6155691891137209</c:v>
                </c:pt>
                <c:pt idx="1">
                  <c:v>6.7734220191041095</c:v>
                </c:pt>
                <c:pt idx="2">
                  <c:v>7.6273712387872479</c:v>
                </c:pt>
                <c:pt idx="3">
                  <c:v>9.8786459231054629</c:v>
                </c:pt>
                <c:pt idx="4">
                  <c:v>8.7345814770067012</c:v>
                </c:pt>
              </c:numCache>
            </c:numRef>
          </c:val>
          <c:extLst>
            <c:ext xmlns:c16="http://schemas.microsoft.com/office/drawing/2014/chart" uri="{C3380CC4-5D6E-409C-BE32-E72D297353CC}">
              <c16:uniqueId val="{00000001-5961-4652-8C2B-DA056E5EA999}"/>
            </c:ext>
          </c:extLst>
        </c:ser>
        <c:dLbls>
          <c:showLegendKey val="0"/>
          <c:showVal val="0"/>
          <c:showCatName val="0"/>
          <c:showSerName val="0"/>
          <c:showPercent val="0"/>
          <c:showBubbleSize val="0"/>
        </c:dLbls>
        <c:gapWidth val="150"/>
        <c:axId val="2129846416"/>
        <c:axId val="2124014992"/>
      </c:barChart>
      <c:catAx>
        <c:axId val="2129846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124014992"/>
        <c:crosses val="autoZero"/>
        <c:auto val="1"/>
        <c:lblAlgn val="ctr"/>
        <c:lblOffset val="100"/>
        <c:noMultiLvlLbl val="0"/>
      </c:catAx>
      <c:valAx>
        <c:axId val="21240149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129846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5 Areas</a:t>
            </a:r>
            <a:r>
              <a:rPr lang="en-US" baseline="0"/>
              <a:t> of Economic Freedom</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-Guat'!$D$11</c:f>
              <c:strCache>
                <c:ptCount val="1"/>
                <c:pt idx="0">
                  <c:v>United States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-Guat'!$T$5,'EFW Index 2018 Report -Guat'!$AE$5,'EFW Index 2018 Report -Guat'!$AM$5,'EFW Index 2018 Report -Guat'!$BC$5,'EFW Index 2018 Report -Guat'!$BV$5)</c:f>
              <c:strCache>
                <c:ptCount val="5"/>
                <c:pt idx="0">
                  <c:v>Size of Government</c:v>
                </c:pt>
                <c:pt idx="1">
                  <c:v>Legal System &amp; Property Rights</c:v>
                </c:pt>
                <c:pt idx="2">
                  <c:v>Sound Money</c:v>
                </c:pt>
                <c:pt idx="3">
                  <c:v>Freedom to trade internationally</c:v>
                </c:pt>
                <c:pt idx="4">
                  <c:v>Regulation</c:v>
                </c:pt>
              </c:strCache>
            </c:strRef>
          </c:cat>
          <c:val>
            <c:numRef>
              <c:f>('EFW Index 2018 Report -Guat'!$T$11,'EFW Index 2018 Report -Guat'!$AE$11,'EFW Index 2018 Report -Guat'!$AM$11,'EFW Index 2018 Report -Guat'!$BC$11,'EFW Index 2018 Report -Guat'!$BV$11)</c:f>
              <c:numCache>
                <c:formatCode>0.00</c:formatCode>
                <c:ptCount val="5"/>
                <c:pt idx="0">
                  <c:v>6.426333681643138</c:v>
                </c:pt>
                <c:pt idx="1">
                  <c:v>7.3962090065234101</c:v>
                </c:pt>
                <c:pt idx="2">
                  <c:v>9.8478742496153568</c:v>
                </c:pt>
                <c:pt idx="3">
                  <c:v>7.6533283541840902</c:v>
                </c:pt>
                <c:pt idx="4">
                  <c:v>8.8275997142636395</c:v>
                </c:pt>
              </c:numCache>
            </c:numRef>
          </c:val>
          <c:extLst>
            <c:ext xmlns:c16="http://schemas.microsoft.com/office/drawing/2014/chart" uri="{C3380CC4-5D6E-409C-BE32-E72D297353CC}">
              <c16:uniqueId val="{00000000-C356-419A-B2E4-58ED1EEA3C4D}"/>
            </c:ext>
          </c:extLst>
        </c:ser>
        <c:ser>
          <c:idx val="1"/>
          <c:order val="1"/>
          <c:tx>
            <c:strRef>
              <c:f>'EFW Index 2018 Report -Guat'!$D$21</c:f>
              <c:strCache>
                <c:ptCount val="1"/>
                <c:pt idx="0">
                  <c:v>Average1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-Guat'!$T$5,'EFW Index 2018 Report -Guat'!$AE$5,'EFW Index 2018 Report -Guat'!$AM$5,'EFW Index 2018 Report -Guat'!$BC$5,'EFW Index 2018 Report -Guat'!$BV$5)</c:f>
              <c:strCache>
                <c:ptCount val="5"/>
                <c:pt idx="0">
                  <c:v>Size of Government</c:v>
                </c:pt>
                <c:pt idx="1">
                  <c:v>Legal System &amp; Property Rights</c:v>
                </c:pt>
                <c:pt idx="2">
                  <c:v>Sound Money</c:v>
                </c:pt>
                <c:pt idx="3">
                  <c:v>Freedom to trade internationally</c:v>
                </c:pt>
                <c:pt idx="4">
                  <c:v>Regulation</c:v>
                </c:pt>
              </c:strCache>
            </c:strRef>
          </c:cat>
          <c:val>
            <c:numRef>
              <c:f>('EFW Index 2018 Report -Guat'!$T$21,'EFW Index 2018 Report -Guat'!$AE$21,'EFW Index 2018 Report -Guat'!$AM$21,'EFW Index 2018 Report -Guat'!$BC$21,'EFW Index 2018 Report -Guat'!$BV$21)</c:f>
              <c:numCache>
                <c:formatCode>0.00</c:formatCode>
                <c:ptCount val="5"/>
                <c:pt idx="0">
                  <c:v>6.4535494010308954</c:v>
                </c:pt>
                <c:pt idx="1">
                  <c:v>6.9735691854410931</c:v>
                </c:pt>
                <c:pt idx="2">
                  <c:v>9.4805550067424722</c:v>
                </c:pt>
                <c:pt idx="3">
                  <c:v>8.1716378293658849</c:v>
                </c:pt>
                <c:pt idx="4">
                  <c:v>7.8932827054232542</c:v>
                </c:pt>
              </c:numCache>
            </c:numRef>
          </c:val>
          <c:extLst>
            <c:ext xmlns:c16="http://schemas.microsoft.com/office/drawing/2014/chart" uri="{C3380CC4-5D6E-409C-BE32-E72D297353CC}">
              <c16:uniqueId val="{00000001-C356-419A-B2E4-58ED1EEA3C4D}"/>
            </c:ext>
          </c:extLst>
        </c:ser>
        <c:ser>
          <c:idx val="2"/>
          <c:order val="2"/>
          <c:tx>
            <c:strRef>
              <c:f>'EFW Index 2018 Report -Guat'!$D$81</c:f>
              <c:strCache>
                <c:ptCount val="1"/>
                <c:pt idx="0">
                  <c:v>Guatemala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-Guat'!$T$5,'EFW Index 2018 Report -Guat'!$AE$5,'EFW Index 2018 Report -Guat'!$AM$5,'EFW Index 2018 Report -Guat'!$BC$5,'EFW Index 2018 Report -Guat'!$BV$5)</c:f>
              <c:strCache>
                <c:ptCount val="5"/>
                <c:pt idx="0">
                  <c:v>Size of Government</c:v>
                </c:pt>
                <c:pt idx="1">
                  <c:v>Legal System &amp; Property Rights</c:v>
                </c:pt>
                <c:pt idx="2">
                  <c:v>Sound Money</c:v>
                </c:pt>
                <c:pt idx="3">
                  <c:v>Freedom to trade internationally</c:v>
                </c:pt>
                <c:pt idx="4">
                  <c:v>Regulation</c:v>
                </c:pt>
              </c:strCache>
            </c:strRef>
          </c:cat>
          <c:val>
            <c:numRef>
              <c:f>('EFW Index 2018 Report -Guat'!$T$81,'EFW Index 2018 Report -Guat'!$AE$81,'EFW Index 2018 Report -Guat'!$AM$81,'EFW Index 2018 Report -Guat'!$BC$81,'EFW Index 2018 Report -Guat'!$BV$81)</c:f>
              <c:numCache>
                <c:formatCode>0.00</c:formatCode>
                <c:ptCount val="5"/>
                <c:pt idx="0">
                  <c:v>9.5284850101881311</c:v>
                </c:pt>
                <c:pt idx="1">
                  <c:v>4.3824900532413853</c:v>
                </c:pt>
                <c:pt idx="2">
                  <c:v>9.5574837115013</c:v>
                </c:pt>
                <c:pt idx="3">
                  <c:v>8.1939379195276612</c:v>
                </c:pt>
                <c:pt idx="4">
                  <c:v>6.5500759096377577</c:v>
                </c:pt>
              </c:numCache>
            </c:numRef>
          </c:val>
          <c:extLst>
            <c:ext xmlns:c16="http://schemas.microsoft.com/office/drawing/2014/chart" uri="{C3380CC4-5D6E-409C-BE32-E72D297353CC}">
              <c16:uniqueId val="{00000002-C356-419A-B2E4-58ED1EEA3C4D}"/>
            </c:ext>
          </c:extLst>
        </c:ser>
        <c:dLbls>
          <c:showLegendKey val="0"/>
          <c:showVal val="0"/>
          <c:showCatName val="0"/>
          <c:showSerName val="0"/>
          <c:showPercent val="0"/>
          <c:showBubbleSize val="0"/>
        </c:dLbls>
        <c:gapWidth val="219"/>
        <c:overlap val="-27"/>
        <c:axId val="351486240"/>
        <c:axId val="287359328"/>
      </c:barChart>
      <c:catAx>
        <c:axId val="351486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87359328"/>
        <c:crosses val="autoZero"/>
        <c:auto val="1"/>
        <c:lblAlgn val="ctr"/>
        <c:lblOffset val="100"/>
        <c:noMultiLvlLbl val="0"/>
      </c:catAx>
      <c:valAx>
        <c:axId val="2873593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351486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Sub</a:t>
            </a:r>
            <a:r>
              <a:rPr lang="en-US" baseline="0"/>
              <a:t>-Areas of property rights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'EFW Index 2018 Report -Guat'!$U$5</c:f>
              <c:strCache>
                <c:ptCount val="1"/>
                <c:pt idx="0">
                  <c:v>Judicial independence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-Guat'!$U$6:$U$173</c:f>
              <c:numCache>
                <c:formatCode>0.00</c:formatCode>
                <c:ptCount val="3"/>
                <c:pt idx="0">
                  <c:v>6.9499020556504059</c:v>
                </c:pt>
                <c:pt idx="1">
                  <c:v>4.5633990872551733</c:v>
                </c:pt>
                <c:pt idx="2">
                  <c:v>4.2511781049999993</c:v>
                </c:pt>
              </c:numCache>
            </c:numRef>
          </c:val>
          <c:extLst>
            <c:ext xmlns:c16="http://schemas.microsoft.com/office/drawing/2014/chart" uri="{C3380CC4-5D6E-409C-BE32-E72D297353CC}">
              <c16:uniqueId val="{00000000-8C4C-4B37-8E08-D010E0C6740C}"/>
            </c:ext>
          </c:extLst>
        </c:ser>
        <c:ser>
          <c:idx val="1"/>
          <c:order val="1"/>
          <c:tx>
            <c:strRef>
              <c:f>'EFW Index 2018 Report -Guat'!$V$5</c:f>
              <c:strCache>
                <c:ptCount val="1"/>
                <c:pt idx="0">
                  <c:v>Impartial courts</c:v>
                </c:pt>
              </c:strCache>
            </c:strRef>
          </c:tx>
          <c:spPr>
            <a:solidFill>
              <a:schemeClr val="accent2"/>
            </a:solidFill>
            <a:ln>
              <a:noFill/>
            </a:ln>
            <a:effectLst/>
          </c:spPr>
          <c:invertIfNegative val="0"/>
          <c:cat>
            <c:strRef>
              <c:f>'EFW Index 2018 Report -Guat'!$D$6:$D$173</c:f>
              <c:strCache>
                <c:ptCount val="3"/>
                <c:pt idx="0">
                  <c:v>Average1</c:v>
                </c:pt>
                <c:pt idx="1">
                  <c:v>Average2</c:v>
                </c:pt>
                <c:pt idx="2">
                  <c:v>Guatemala</c:v>
                </c:pt>
              </c:strCache>
            </c:strRef>
          </c:cat>
          <c:val>
            <c:numRef>
              <c:f>'EFW Index 2018 Report -Guat'!$V$6:$V$173</c:f>
              <c:numCache>
                <c:formatCode>0.00</c:formatCode>
                <c:ptCount val="3"/>
                <c:pt idx="0">
                  <c:v>5.4770275829878061</c:v>
                </c:pt>
                <c:pt idx="1">
                  <c:v>3.9634608408011798</c:v>
                </c:pt>
                <c:pt idx="2">
                  <c:v>3.1323649491666661</c:v>
                </c:pt>
              </c:numCache>
            </c:numRef>
          </c:val>
          <c:extLst>
            <c:ext xmlns:c16="http://schemas.microsoft.com/office/drawing/2014/chart" uri="{C3380CC4-5D6E-409C-BE32-E72D297353CC}">
              <c16:uniqueId val="{00000001-8C4C-4B37-8E08-D010E0C6740C}"/>
            </c:ext>
          </c:extLst>
        </c:ser>
        <c:ser>
          <c:idx val="2"/>
          <c:order val="2"/>
          <c:tx>
            <c:strRef>
              <c:f>'EFW Index 2018 Report -Guat'!$W$5</c:f>
              <c:strCache>
                <c:ptCount val="1"/>
                <c:pt idx="0">
                  <c:v>Protection of property rights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-Guat'!$W$6:$W$173</c:f>
              <c:numCache>
                <c:formatCode>0.00</c:formatCode>
                <c:ptCount val="3"/>
                <c:pt idx="0">
                  <c:v>7.3042081235772383</c:v>
                </c:pt>
                <c:pt idx="1">
                  <c:v>5.4987520972126553</c:v>
                </c:pt>
                <c:pt idx="2">
                  <c:v>4.9846613399999997</c:v>
                </c:pt>
              </c:numCache>
            </c:numRef>
          </c:val>
          <c:extLst>
            <c:ext xmlns:c16="http://schemas.microsoft.com/office/drawing/2014/chart" uri="{C3380CC4-5D6E-409C-BE32-E72D297353CC}">
              <c16:uniqueId val="{00000002-8C4C-4B37-8E08-D010E0C6740C}"/>
            </c:ext>
          </c:extLst>
        </c:ser>
        <c:ser>
          <c:idx val="3"/>
          <c:order val="3"/>
          <c:tx>
            <c:strRef>
              <c:f>'EFW Index 2018 Report -Guat'!$X$5</c:f>
              <c:strCache>
                <c:ptCount val="1"/>
                <c:pt idx="0">
                  <c:v> Military interference in rule of law and politics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-Guat'!$X$6:$X$173</c:f>
              <c:numCache>
                <c:formatCode>0.00</c:formatCode>
                <c:ptCount val="3"/>
                <c:pt idx="0">
                  <c:v>8.4398373983739852</c:v>
                </c:pt>
                <c:pt idx="1">
                  <c:v>7.0731707317073171</c:v>
                </c:pt>
                <c:pt idx="2">
                  <c:v>6.6666666666666661</c:v>
                </c:pt>
              </c:numCache>
            </c:numRef>
          </c:val>
          <c:extLst>
            <c:ext xmlns:c16="http://schemas.microsoft.com/office/drawing/2014/chart" uri="{C3380CC4-5D6E-409C-BE32-E72D297353CC}">
              <c16:uniqueId val="{00000003-8C4C-4B37-8E08-D010E0C6740C}"/>
            </c:ext>
          </c:extLst>
        </c:ser>
        <c:ser>
          <c:idx val="4"/>
          <c:order val="4"/>
          <c:tx>
            <c:strRef>
              <c:f>'EFW Index 2018 Report -Guat'!$Y$5</c:f>
              <c:strCache>
                <c:ptCount val="1"/>
                <c:pt idx="0">
                  <c:v>Integrity of the legal system</c:v>
                </c:pt>
              </c:strCache>
            </c:strRef>
          </c:tx>
          <c:spPr>
            <a:solidFill>
              <a:schemeClr val="accent5"/>
            </a:solidFill>
            <a:ln>
              <a:noFill/>
            </a:ln>
            <a:effectLst/>
          </c:spPr>
          <c:invertIfNegative val="0"/>
          <c:cat>
            <c:strRef>
              <c:f>'EFW Index 2018 Report -Guat'!$D$6:$D$173</c:f>
              <c:strCache>
                <c:ptCount val="3"/>
                <c:pt idx="0">
                  <c:v>Average1</c:v>
                </c:pt>
                <c:pt idx="1">
                  <c:v>Average2</c:v>
                </c:pt>
                <c:pt idx="2">
                  <c:v>Guatemala</c:v>
                </c:pt>
              </c:strCache>
            </c:strRef>
          </c:cat>
          <c:val>
            <c:numRef>
              <c:f>'EFW Index 2018 Report -Guat'!$Y$6:$Y$173</c:f>
              <c:numCache>
                <c:formatCode>0.00</c:formatCode>
                <c:ptCount val="3"/>
                <c:pt idx="0">
                  <c:v>7.9824561403508767</c:v>
                </c:pt>
                <c:pt idx="1">
                  <c:v>5.9558823529411766</c:v>
                </c:pt>
                <c:pt idx="2">
                  <c:v>4.166666666666667</c:v>
                </c:pt>
              </c:numCache>
            </c:numRef>
          </c:val>
          <c:extLst>
            <c:ext xmlns:c16="http://schemas.microsoft.com/office/drawing/2014/chart" uri="{C3380CC4-5D6E-409C-BE32-E72D297353CC}">
              <c16:uniqueId val="{00000004-8C4C-4B37-8E08-D010E0C6740C}"/>
            </c:ext>
          </c:extLst>
        </c:ser>
        <c:ser>
          <c:idx val="5"/>
          <c:order val="5"/>
          <c:tx>
            <c:strRef>
              <c:f>'EFW Index 2018 Report -Guat'!$Z$5</c:f>
              <c:strCache>
                <c:ptCount val="1"/>
                <c:pt idx="0">
                  <c:v>Legal enforcement of contracts</c:v>
                </c:pt>
              </c:strCache>
            </c:strRef>
          </c:tx>
          <c:spPr>
            <a:solidFill>
              <a:schemeClr val="accent6"/>
            </a:solidFill>
            <a:ln>
              <a:noFill/>
            </a:ln>
            <a:effectLst/>
          </c:spPr>
          <c:invertIfNegative val="0"/>
          <c:cat>
            <c:strRef>
              <c:f>'EFW Index 2018 Report -Guat'!$D$6:$D$173</c:f>
              <c:strCache>
                <c:ptCount val="3"/>
                <c:pt idx="0">
                  <c:v>Average1</c:v>
                </c:pt>
                <c:pt idx="1">
                  <c:v>Average2</c:v>
                </c:pt>
                <c:pt idx="2">
                  <c:v>Guatemala</c:v>
                </c:pt>
              </c:strCache>
            </c:strRef>
          </c:cat>
          <c:val>
            <c:numRef>
              <c:f>'EFW Index 2018 Report -Guat'!$Z$6:$Z$173</c:f>
              <c:numCache>
                <c:formatCode>0.00</c:formatCode>
                <c:ptCount val="3"/>
                <c:pt idx="0">
                  <c:v>5.2923374719227905</c:v>
                </c:pt>
                <c:pt idx="1">
                  <c:v>4.5090988533511389</c:v>
                </c:pt>
                <c:pt idx="2">
                  <c:v>3.3898268132869869</c:v>
                </c:pt>
              </c:numCache>
            </c:numRef>
          </c:val>
          <c:extLst>
            <c:ext xmlns:c16="http://schemas.microsoft.com/office/drawing/2014/chart" uri="{C3380CC4-5D6E-409C-BE32-E72D297353CC}">
              <c16:uniqueId val="{00000005-8C4C-4B37-8E08-D010E0C6740C}"/>
            </c:ext>
          </c:extLst>
        </c:ser>
        <c:ser>
          <c:idx val="6"/>
          <c:order val="6"/>
          <c:tx>
            <c:strRef>
              <c:f>'EFW Index 2018 Report -Guat'!$AA$5</c:f>
              <c:strCache>
                <c:ptCount val="1"/>
                <c:pt idx="0">
                  <c:v>Regulatory restrictions on the sale of real property</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'EFW Index 2018 Report -Guat'!$D$6:$D$173</c:f>
              <c:strCache>
                <c:ptCount val="3"/>
                <c:pt idx="0">
                  <c:v>Average1</c:v>
                </c:pt>
                <c:pt idx="1">
                  <c:v>Average2</c:v>
                </c:pt>
                <c:pt idx="2">
                  <c:v>Guatemala</c:v>
                </c:pt>
              </c:strCache>
            </c:strRef>
          </c:cat>
          <c:val>
            <c:numRef>
              <c:f>'EFW Index 2018 Report -Guat'!$AA$6:$AA$173</c:f>
              <c:numCache>
                <c:formatCode>0.00</c:formatCode>
                <c:ptCount val="3"/>
                <c:pt idx="0">
                  <c:v>8.4153469632720235</c:v>
                </c:pt>
                <c:pt idx="1">
                  <c:v>7.7199770267438668</c:v>
                </c:pt>
                <c:pt idx="2">
                  <c:v>8.330186722223349</c:v>
                </c:pt>
              </c:numCache>
            </c:numRef>
          </c:val>
          <c:extLst>
            <c:ext xmlns:c16="http://schemas.microsoft.com/office/drawing/2014/chart" uri="{C3380CC4-5D6E-409C-BE32-E72D297353CC}">
              <c16:uniqueId val="{00000006-8C4C-4B37-8E08-D010E0C6740C}"/>
            </c:ext>
          </c:extLst>
        </c:ser>
        <c:ser>
          <c:idx val="7"/>
          <c:order val="7"/>
          <c:tx>
            <c:strRef>
              <c:f>'EFW Index 2018 Report -Guat'!$AB$5</c:f>
              <c:strCache>
                <c:ptCount val="1"/>
                <c:pt idx="0">
                  <c:v>Reliability of police</c:v>
                </c:pt>
              </c:strCache>
            </c:strRef>
          </c:tx>
          <c:spPr>
            <a:solidFill>
              <a:schemeClr val="accent2">
                <a:lumMod val="60000"/>
              </a:schemeClr>
            </a:solidFill>
            <a:ln>
              <a:noFill/>
            </a:ln>
            <a:effectLst/>
          </c:spPr>
          <c:invertIfNegative val="0"/>
          <c:cat>
            <c:strRef>
              <c:f>'EFW Index 2018 Report -Guat'!$D$6:$D$173</c:f>
              <c:strCache>
                <c:ptCount val="3"/>
                <c:pt idx="0">
                  <c:v>Average1</c:v>
                </c:pt>
                <c:pt idx="1">
                  <c:v>Average2</c:v>
                </c:pt>
                <c:pt idx="2">
                  <c:v>Guatemala</c:v>
                </c:pt>
              </c:strCache>
            </c:strRef>
          </c:cat>
          <c:val>
            <c:numRef>
              <c:f>'EFW Index 2018 Report -Guat'!$AB$6:$AB$173</c:f>
              <c:numCache>
                <c:formatCode>0.00</c:formatCode>
                <c:ptCount val="3"/>
                <c:pt idx="0">
                  <c:v>7.6181790983739841</c:v>
                </c:pt>
                <c:pt idx="1">
                  <c:v>5.3528696299315799</c:v>
                </c:pt>
                <c:pt idx="2">
                  <c:v>2.9972048600000001</c:v>
                </c:pt>
              </c:numCache>
            </c:numRef>
          </c:val>
          <c:extLst>
            <c:ext xmlns:c16="http://schemas.microsoft.com/office/drawing/2014/chart" uri="{C3380CC4-5D6E-409C-BE32-E72D297353CC}">
              <c16:uniqueId val="{00000007-8C4C-4B37-8E08-D010E0C6740C}"/>
            </c:ext>
          </c:extLst>
        </c:ser>
        <c:ser>
          <c:idx val="8"/>
          <c:order val="8"/>
          <c:tx>
            <c:strRef>
              <c:f>'EFW Index 2018 Report -Guat'!$AC$5</c:f>
              <c:strCache>
                <c:ptCount val="1"/>
                <c:pt idx="0">
                  <c:v>Business costs of crime</c:v>
                </c:pt>
              </c:strCache>
            </c:strRef>
          </c:tx>
          <c:spPr>
            <a:solidFill>
              <a:schemeClr val="accent3">
                <a:lumMod val="60000"/>
              </a:schemeClr>
            </a:solidFill>
            <a:ln>
              <a:noFill/>
            </a:ln>
            <a:effectLst/>
          </c:spPr>
          <c:invertIfNegative val="0"/>
          <c:cat>
            <c:strRef>
              <c:f>'EFW Index 2018 Report -Guat'!$D$6:$D$173</c:f>
              <c:strCache>
                <c:ptCount val="3"/>
                <c:pt idx="0">
                  <c:v>Average1</c:v>
                </c:pt>
                <c:pt idx="1">
                  <c:v>Average2</c:v>
                </c:pt>
                <c:pt idx="2">
                  <c:v>Guatemala</c:v>
                </c:pt>
              </c:strCache>
            </c:strRef>
          </c:cat>
          <c:val>
            <c:numRef>
              <c:f>'EFW Index 2018 Report -Guat'!$AC$6:$AC$173</c:f>
              <c:numCache>
                <c:formatCode>0.00</c:formatCode>
                <c:ptCount val="3"/>
                <c:pt idx="0">
                  <c:v>7.0591656463008139</c:v>
                </c:pt>
                <c:pt idx="1">
                  <c:v>5.471307899515689</c:v>
                </c:pt>
                <c:pt idx="2">
                  <c:v>2.5616125266666661</c:v>
                </c:pt>
              </c:numCache>
            </c:numRef>
          </c:val>
          <c:extLst>
            <c:ext xmlns:c16="http://schemas.microsoft.com/office/drawing/2014/chart" uri="{C3380CC4-5D6E-409C-BE32-E72D297353CC}">
              <c16:uniqueId val="{00000008-8C4C-4B37-8E08-D010E0C6740C}"/>
            </c:ext>
          </c:extLst>
        </c:ser>
        <c:dLbls>
          <c:showLegendKey val="0"/>
          <c:showVal val="0"/>
          <c:showCatName val="0"/>
          <c:showSerName val="0"/>
          <c:showPercent val="0"/>
          <c:showBubbleSize val="0"/>
        </c:dLbls>
        <c:gapWidth val="219"/>
        <c:overlap val="-27"/>
        <c:axId val="607042816"/>
        <c:axId val="287346016"/>
      </c:barChart>
      <c:catAx>
        <c:axId val="607042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287346016"/>
        <c:crosses val="autoZero"/>
        <c:auto val="1"/>
        <c:lblAlgn val="ctr"/>
        <c:lblOffset val="100"/>
        <c:noMultiLvlLbl val="0"/>
      </c:catAx>
      <c:valAx>
        <c:axId val="28734601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607042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atin typeface="Arial" pitchFamily="34" charset="0"/>
              </a:defRPr>
            </a:lvl1pPr>
          </a:lstStyle>
          <a:p>
            <a:pPr>
              <a:defRPr/>
            </a:pPr>
            <a:fld id="{26F8AAA0-71BC-40A0-9ABF-A7FDDAA4858C}" type="datetimeFigureOut">
              <a:rPr lang="en-US"/>
              <a:pPr>
                <a:defRPr/>
              </a:pPr>
              <a:t>6/6/2020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atin typeface="Arial" pitchFamily="34" charset="0"/>
              </a:defRPr>
            </a:lvl1pPr>
          </a:lstStyle>
          <a:p>
            <a:pPr>
              <a:defRPr/>
            </a:pPr>
            <a:fld id="{88DEF531-5221-4A90-AF5F-B05AB00574D0}" type="slidenum">
              <a:rPr lang="en-US"/>
              <a:pPr>
                <a:defRPr/>
              </a:pPr>
              <a:t>‹#›</a:t>
            </a:fld>
            <a:endParaRPr lang="en-US"/>
          </a:p>
        </p:txBody>
      </p:sp>
    </p:spTree>
    <p:extLst>
      <p:ext uri="{BB962C8B-B14F-4D97-AF65-F5344CB8AC3E}">
        <p14:creationId xmlns:p14="http://schemas.microsoft.com/office/powerpoint/2010/main" val="386606563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1T21:54:39.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1407 122,'99'-14,"0"5,75 3,-101 4,320-1,75 22,392 68,-819-83,-28-3,0 0,0 1,0 0,0 1,1 1,-10-3,-1 1,1-1,-1 1,0 0,0-1,0 2,0-1,0 0,0 1,0-1,-1 1,1 0,-1 0,0 0,0 0,0 0,0 0,-1 0,2 4,1 0,0 1,0-1,0-1,1 1,0 0,0-1,1 0,0 0,0-1,0 0,1 0,-1 0,5 1,18 11,0-2,23 8,-30-13,7 1,-1-2,2-1,-1-1,1-1,15-1,-4 1,0 2,12 5,-11 1,-1 2,14 9,-5-3,24 12,-1 4,-3 2,0 3,-3 3,42 39,-93-72,-1 1,0 0,-1 1,-1 1,0 0,-1 0,0 1,-2 1,0 0,3 9,-8-17,0-1,1 1,0-1,0 0,1 0,0-1,1 0,3 3,18 20,6 12,-3 2,-1 1,2 9,74 148,-67-124,-27-53,-1 0,8 25,-17-39,0 0,0 0,-1 1,0 0,-1-1,-1 1,-1 9,0-6,0-3,0-1,0 0,1 0,1 0,0 1,1-1,0 0,4 11,62 171,35 104,-76-206,-3 1,-1 25,-18-75,-2 1,-2 0,-4 28,2-48,3 5,1 0,1-1,1 1,2-1,0 0,10 19,7 34,-8-13,-3 1,-3 1,-2 14,-2 58,-7 15,0 205,-1 64,-6-231,-13 35,-29 298,43-399,-5 0,-5 0,-28 95,23-121,6 1,4 0,2 57,4-48,-6 0,-18 80,10-105,-97 487,69-307,11-68,6 21,28-98,2-116,-1-1,1 1,-1-1,0 1,0-1,-1 0,0 0,0 0,-8 20,-53 155,8 3,8 1,-8 96,52-249,2 0,1 12,-1 2,1-39,-1 0,0 0,-1-1,1 1,-1-1,-1 0,1 0,-1 0,0 0,0 0,-1-1,-2 2,-20 30,-12 37,4 2,-10 33,1-2,-25 49,-47 110,92-198,-11 25,30-85,0-1,0 0,-1 0,0-1,0 1,0-1,-8 4,-14 16,-6 6,-2-2,-1-1,-1-2,-1-1,-34 14,-54 37,80-45,-1-3,-8 1,9-15,42-14,-1 0,1 0,-1 0,1 1,0 0,0 0,0 1,0-1,0 1,0 0,1 1,-1-1,1 1,-1 0,-28 40,26-33,-1 0,0 0,-1-1,0-1,0 1,-1-1,0-1,-37 24,26-19,0 2,0 0,1 2,2 0,-7 8,-5 5,-2 0,0-2,-2-2,-14 7,6-2,-33 14,58-36,0 0,1 1,0 1,1 1,-13 12,8-1,0 0,2 1,1 1,1 1,2 0,-10 21,-15 46,-8 35,33-88,-6 18,-6 20,-4-1,-3-2,-19 30,37-80,2 0,1 1,1 1,1 0,2 1,0 0,2 0,-1 16,-1 7,-1-1,-3 0,-12 29,14-51,-1 0,-2-1,0-1,-2 0,-1-1,-17 22,-13 11,2 2,4 2,-22 46,45-76,-1-1,-2 0,-1-2,-1 0,-11 9,-57 70,63-72,-2-1,-2-2,-30 26,39-40,-1-2,-1 0,-1-2,-11 6,29-17,-1 0,0-1,0 0,0 0,0-1,-1 0,1 0,-1-1,1 0,-1 0,1-1,-1 0,0-1,1 0,-1 0,1-1,-2 0,-5-4,1-1,0-1,0 0,0 0,1-2,0 1,1-2,0 0,-6-8,-22-27,-33-48,42 52,-60-85,44 59,-3 2,-2 2,-21-16,-2 8,4-4,4-2,2-4,5-2,-12-27,-31-74,-9-45,-76-200,159 361,-111-277,86 197,-7-51,52 176,7 21,1 0,-1 0,1 0,0 0,0 0,0-1,1 1,-1 0,1 0,0-1,-1 1,2-3,6-60,10-79,-4-68,-14 200,1 7,0 0,1-1,-1 1,2 0,-1 0,0 0,1 0,0 0,1-1,45-139,45-154,49-289,-110 409,-8-1,-8-1,-8 0,-8-23,-7 126,4 51,0 0,2-1,1 1,2-4,30-258,-4 64,-5-184,-23 396,1-1,0 1,0 0,2 0,0-1,6-33,29-167,-35 195,101-650,-83 475,-8 0,-10-100,-6 239,-7-25,2 17,6 38,0-1,2 0,1-1,0-38,-1-89,-5-360,-26-7,-9 201,-14 2,-16-10,55 252,4 0,3-1,3-17,-6-65,-33-164,-54-184,91 464,2 0,2 0,2 0,4-37,-1 5,-1-326,-1 395,0 0,1 0,0 1,0-1,0 0,1 1,0-1,0 1,1 0,0-1,2-3,9-19,-4 5,256-632,-262 646,-2 1,1 1,1 0,0 0,0 0,4-6,-7 12,1 0,-1 1,1-1,0 0,0 1,0-1,-1 1,1-1,1 1,-1 0,0 0,0 0,0 0,1 0,-1 1,0-1,1 1,-1-1,1 1,-1 0,0 0,2 0,56 10,-50-8,0 1,1-2,-1 1,0-2,7 1,-14-2,1 1,-1-1,0 1,1-1,-1 0,0 0,0-1,1 1,-1-1,0 1,0-1,0 0,-1 0,1 0,0-1,-1 1,0-1,3-2,46-50,-34 38,0 0,-1-2,2-5,10-18,29-40,-50 75,0 1,1-1,0 1,0 0,1 1,-1 0,1 1,3-2,2-1,-1 0,0-1,10-8,5-5,1 1,1 2,0 0,1 3,1 0,1 2,9-2,-12 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1T21:55:53.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1332 310,'140'-41,"63"-17,20 5,-163 44,1 3,1 3,-1 2,29 5,3-1,120 0,-194 0,-1 0,0 1,0 0,12 6,28 7,49 4,93 6,110-4,0 0,20 21,-232-26,-1 5,31 14,-121-35,0 1,0 0,0 0,-1 1,1 0,-1 0,0 0,0 1,0 0,-1 0,0 0,0 1,-2-3,14 11,0-1,0 0,1-2,1 0,17 7,-9-4,-1 0,16 13,-34-21,0 1,0 0,0 0,-1 1,0-1,-1 2,0-1,0 1,3 6,2 5,1 0,1 0,1-1,0 0,2-2,5 6,33 34,40 57,-69-82,13 21,-2 1,-3 2,-2 2,-3 0,-2 2,11 42,19 80,-17 1,33 148,-14 12,1 4,28 208,-73-405,-6 1,-10 114,-3-95,2-51,-16 98,-39 165,-26 36,61-312,-25 90,7-45,7 1,6 2,7 1,7 1,6 136,10 702,-4-520,-1-411,-4-1,-2-1,-12 45,4-25,-72 317,-7 34,91-415,0 1,-1-1,-1 0,-1 2,-17 42,-11 54,-115 401,150-514,-26 109,4 1,5 1,2 26,0 1115,17-832,-1 889,1-1291,-1 0,-1 0,-1 0,-1 0,-1-1,0 1,-2-1,0 0,-1 0,-1-1,0 0,-9 12,2-7,-11 16,-16 18,32-45,0-1,0-1,-1 1,0-2,-1 1,-11 5,-16 7,-1-2,0-2,-2-2,-35 10,-178 34,137-35,-50 20,131-33,0 2,2 1,-1 2,2 2,0 1,-14 12,-40 41,67-53,-1-1,-1-1,-1-1,0-1,-1-1,-22 9,39-21,0 0,-1-1,0 0,1 0,-1-1,0 0,0 0,0-1,0 0,1-1,-1 0,0-1,-1 0,-3-1,1-1,-1-1,1 0,0-1,0 0,1-1,0 0,-3-3,-17-16,2-1,0-1,2-2,1-1,-3-8,-27-33,4-3,3-2,3-3,-15-42,52 99,1-2,1 1,1-1,1 0,1-1,1 1,2-1,1 1,0-1,2 1,1-1,1 1,2-2,-5 23,0 0,1 0,-1 0,1 0,0 0,0 0,0 1,0-1,1 1,0-1,0 1,0 0,0 0,0 1,0-1,1 0,-1 1,1 0,0 0,-1 0,1 0,1 1,33-22,-34 19,0 0,0 0,0-1,-1 1,0-1,0 0,0 0,0 0,-1 0,0 0,0-1,0 1,16-68,-16 61,5-28,2-1,1 1,3 1,1 0,2 1,16-30,-16 43,-8 15,-1-1,-1-1,5-9,-10 18,0 1,0-1,0 0,0 0,-1 0,1 0,-1 0,0 1,1-1,-1 0,-1 0,1 0,0 0,-1 0,1 0,-1 0,0 0,-1-1,-2-3,0 1,0 0,-1 1,0-1,0 1,0 0,-1 0,0 0,1 1,-2 0,1 0,-6-2,-15-7,-1 1,-14-4,41 16,-42-15,-1 3,0 2,0 2,-1 1,0 3,0 1,-1 3,-16 2,54-1,-1-1,0 0,1-1,-1 0,0 0,1-1,-1 0,0-1,9 3,0 0,1 0,-1 0,0 0,0 0,1 0,-1-1,0 1,0 0,0 0,1 0,-1 0,0-1,0 1,0 0,1 0,-1 0,0-1,0 1,0 0,0 0,0-1,0 1,0 0,0 0,1-1,-1 1,0 0,0 0,0-1,0 1,0 0,0 0,0-1,0 1,-1 0,1 0,0-1,0 1,0 0,0 0,0-1,0 1,0 0,-1 0,1 0,0-1,0 1,0 0,0 0,-1 0,1 0,0-1,0 1,0 0,-1 0,1 0,0 0,0 0,-1 0,1 0,0 0,0-1,-1 1,1 0,22-7,6 3,-1 2,1 0,-1 1,1 2,0 1,-1 1,0 2,0 0,1 2,25 5,0-2,1-3,34 0,163-4,-168-4,-75-1,-18-3,-23-5,-51-6,-1 3,0 4,-22 2,-263 6,223 2,-1 0,-266 5,278 1,1 7,-2 6,46-3,8 0,0-5,-37 0,118-12,0 1,0-1,0 0,0 0,1 0,-1 0,0 0,0-1,0 1,0 0,0-1,0 0,0 1,1-1,-1 0,0 0,1 0,-1 0,0 0,1 0,-1 0,1-1,0 1,-1-1,0 0,1-3,-1 0,1 1,0-1,0 0,0 0,1 0,0 0,0 0,0 0,0-1,1-48,-2 1,-3-1,-3-6,2 33,0 1,-2 0,-1 0,-1 0,-1 1,-2 0,-6-9,-15-31,-10-27,17 33,-2 2,-18-25,21 45,-2 0,-2 2,-25-24,46 49,1 0,0 0,0-1,1 0,0 0,1-1,0 1,1-1,-2-11,-11-24,9 24,1-1,1 0,0-1,0-22,-4-101,9 114,-11-331,4-230,8 416,6 82,4 0,4 1,8-14,-2 4,67-483,-67 443,-12 110,0 0,2 1,2 0,5-8,17-54,34-152,-12-2,-7-20,-26 73,-3-110,-3 16,-4 193,25-93,-2 7,-3-79,-26 198,26-137,-2-146,-16-11,-3 46,-7 222,17-131,-2 44,2-965,-24 785,3 8,-18-935,13 919,4 313,3 12,2 1,2-1,1 1,3 1,5-12,-13 40,2 1,0 0,0 0,1 0,0 0,1 1,0 0,1 1,0 0,1-1,21-26,39-50,3 3,23-16,121-94,-192 173,-16 13,0 0,1 0,0 1,0 0,1 1,-1 0,1 0,8-2,5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99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E8F17291-F9D3-40A3-A6E7-DC09FA9DCBAB}" type="datetimeFigureOut">
              <a:rPr lang="en-US"/>
              <a:pPr/>
              <a:t>6/6/2020</a:t>
            </a:fld>
            <a:endParaRPr lang="en-US"/>
          </a:p>
        </p:txBody>
      </p:sp>
      <p:sp>
        <p:nvSpPr>
          <p:cNvPr id="399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99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9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99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B04159F-E583-41AD-AF3E-39316320D378}" type="slidenum">
              <a:rPr lang="en-US"/>
              <a:pPr/>
              <a:t>‹#›</a:t>
            </a:fld>
            <a:endParaRPr lang="en-US"/>
          </a:p>
        </p:txBody>
      </p:sp>
    </p:spTree>
    <p:extLst>
      <p:ext uri="{BB962C8B-B14F-4D97-AF65-F5344CB8AC3E}">
        <p14:creationId xmlns:p14="http://schemas.microsoft.com/office/powerpoint/2010/main" val="37339056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85F79-E82C-47C1-8EB4-C65EA5F889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61631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80460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3432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9825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55795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06971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9983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306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8109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9703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85F79-E82C-47C1-8EB4-C65EA5F889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09EFF2-0D57-4239-8C9F-28ED50F9464F}" type="slidenum">
              <a:rPr lang="en-US" smtClean="0"/>
              <a:pPr/>
              <a:t>44</a:t>
            </a:fld>
            <a:endParaRPr lang="en-US"/>
          </a:p>
        </p:txBody>
      </p:sp>
    </p:spTree>
    <p:extLst>
      <p:ext uri="{BB962C8B-B14F-4D97-AF65-F5344CB8AC3E}">
        <p14:creationId xmlns:p14="http://schemas.microsoft.com/office/powerpoint/2010/main" val="325716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85F79-E82C-47C1-8EB4-C65EA5F889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85F79-E82C-47C1-8EB4-C65EA5F889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85F79-E82C-47C1-8EB4-C65EA5F889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6163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AE50610-69CE-4868-B77F-FFD9C95D926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6A920A1-EDA3-4ED2-94AA-952CBFFD513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67D1D2C-6726-427C-B560-61EEAE8E723D}"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AE50610-69CE-4868-B77F-FFD9C95D926C}" type="slidenum">
              <a:rPr lang="en-US"/>
              <a:pPr>
                <a:defRPr/>
              </a:pPr>
              <a:t>‹#›</a:t>
            </a:fld>
            <a:endParaRPr lang="en-US"/>
          </a:p>
        </p:txBody>
      </p:sp>
    </p:spTree>
    <p:extLst>
      <p:ext uri="{BB962C8B-B14F-4D97-AF65-F5344CB8AC3E}">
        <p14:creationId xmlns:p14="http://schemas.microsoft.com/office/powerpoint/2010/main" val="3794238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945DB5-397E-4167-A0BC-2CB15E1851CB}" type="slidenum">
              <a:rPr lang="en-US"/>
              <a:pPr>
                <a:defRPr/>
              </a:pPr>
              <a:t>‹#›</a:t>
            </a:fld>
            <a:endParaRPr lang="en-US"/>
          </a:p>
        </p:txBody>
      </p:sp>
    </p:spTree>
    <p:extLst>
      <p:ext uri="{BB962C8B-B14F-4D97-AF65-F5344CB8AC3E}">
        <p14:creationId xmlns:p14="http://schemas.microsoft.com/office/powerpoint/2010/main" val="2293540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87976A-73C9-446B-B0A6-0103E4B7F45E}" type="slidenum">
              <a:rPr lang="en-US"/>
              <a:pPr>
                <a:defRPr/>
              </a:pPr>
              <a:t>‹#›</a:t>
            </a:fld>
            <a:endParaRPr lang="en-US"/>
          </a:p>
        </p:txBody>
      </p:sp>
    </p:spTree>
    <p:extLst>
      <p:ext uri="{BB962C8B-B14F-4D97-AF65-F5344CB8AC3E}">
        <p14:creationId xmlns:p14="http://schemas.microsoft.com/office/powerpoint/2010/main" val="2898009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3EFF1D-BB52-4CC0-8011-EB58870187A7}" type="slidenum">
              <a:rPr lang="en-US"/>
              <a:pPr>
                <a:defRPr/>
              </a:pPr>
              <a:t>‹#›</a:t>
            </a:fld>
            <a:endParaRPr lang="en-US"/>
          </a:p>
        </p:txBody>
      </p:sp>
    </p:spTree>
    <p:extLst>
      <p:ext uri="{BB962C8B-B14F-4D97-AF65-F5344CB8AC3E}">
        <p14:creationId xmlns:p14="http://schemas.microsoft.com/office/powerpoint/2010/main" val="3111712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B6B87DF-A40C-46D4-AB42-5B3B016FA071}" type="slidenum">
              <a:rPr lang="en-US"/>
              <a:pPr>
                <a:defRPr/>
              </a:pPr>
              <a:t>‹#›</a:t>
            </a:fld>
            <a:endParaRPr lang="en-US"/>
          </a:p>
        </p:txBody>
      </p:sp>
    </p:spTree>
    <p:extLst>
      <p:ext uri="{BB962C8B-B14F-4D97-AF65-F5344CB8AC3E}">
        <p14:creationId xmlns:p14="http://schemas.microsoft.com/office/powerpoint/2010/main" val="2672409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54D345-843C-47D0-8370-8A91B24042E8}" type="slidenum">
              <a:rPr lang="en-US"/>
              <a:pPr>
                <a:defRPr/>
              </a:pPr>
              <a:t>‹#›</a:t>
            </a:fld>
            <a:endParaRPr lang="en-US"/>
          </a:p>
        </p:txBody>
      </p:sp>
    </p:spTree>
    <p:extLst>
      <p:ext uri="{BB962C8B-B14F-4D97-AF65-F5344CB8AC3E}">
        <p14:creationId xmlns:p14="http://schemas.microsoft.com/office/powerpoint/2010/main" val="787263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20E46AC-7DED-4244-BB42-C394FFD3A313}" type="slidenum">
              <a:rPr lang="en-US"/>
              <a:pPr>
                <a:defRPr/>
              </a:pPr>
              <a:t>‹#›</a:t>
            </a:fld>
            <a:endParaRPr lang="en-US"/>
          </a:p>
        </p:txBody>
      </p:sp>
    </p:spTree>
    <p:extLst>
      <p:ext uri="{BB962C8B-B14F-4D97-AF65-F5344CB8AC3E}">
        <p14:creationId xmlns:p14="http://schemas.microsoft.com/office/powerpoint/2010/main" val="882573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42F5792-02D4-49AE-B75F-AF41BB5EAA22}" type="slidenum">
              <a:rPr lang="en-US"/>
              <a:pPr>
                <a:defRPr/>
              </a:pPr>
              <a:t>‹#›</a:t>
            </a:fld>
            <a:endParaRPr lang="en-US"/>
          </a:p>
        </p:txBody>
      </p:sp>
    </p:spTree>
    <p:extLst>
      <p:ext uri="{BB962C8B-B14F-4D97-AF65-F5344CB8AC3E}">
        <p14:creationId xmlns:p14="http://schemas.microsoft.com/office/powerpoint/2010/main" val="317115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945DB5-397E-4167-A0BC-2CB15E1851CB}"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C83F00F-FDAB-4ABA-9E82-CF803A4977CD}" type="slidenum">
              <a:rPr lang="en-US"/>
              <a:pPr>
                <a:defRPr/>
              </a:pPr>
              <a:t>‹#›</a:t>
            </a:fld>
            <a:endParaRPr lang="en-US"/>
          </a:p>
        </p:txBody>
      </p:sp>
    </p:spTree>
    <p:extLst>
      <p:ext uri="{BB962C8B-B14F-4D97-AF65-F5344CB8AC3E}">
        <p14:creationId xmlns:p14="http://schemas.microsoft.com/office/powerpoint/2010/main" val="2322110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6A920A1-EDA3-4ED2-94AA-952CBFFD513C}" type="slidenum">
              <a:rPr lang="en-US"/>
              <a:pPr>
                <a:defRPr/>
              </a:pPr>
              <a:t>‹#›</a:t>
            </a:fld>
            <a:endParaRPr lang="en-US"/>
          </a:p>
        </p:txBody>
      </p:sp>
    </p:spTree>
    <p:extLst>
      <p:ext uri="{BB962C8B-B14F-4D97-AF65-F5344CB8AC3E}">
        <p14:creationId xmlns:p14="http://schemas.microsoft.com/office/powerpoint/2010/main" val="727879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67D1D2C-6726-427C-B560-61EEAE8E723D}" type="slidenum">
              <a:rPr lang="en-US"/>
              <a:pPr>
                <a:defRPr/>
              </a:pPr>
              <a:t>‹#›</a:t>
            </a:fld>
            <a:endParaRPr lang="en-US"/>
          </a:p>
        </p:txBody>
      </p:sp>
    </p:spTree>
    <p:extLst>
      <p:ext uri="{BB962C8B-B14F-4D97-AF65-F5344CB8AC3E}">
        <p14:creationId xmlns:p14="http://schemas.microsoft.com/office/powerpoint/2010/main" val="29494606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657350"/>
            <a:ext cx="7772400" cy="4114800"/>
          </a:xfrm>
        </p:spPr>
        <p:txBody>
          <a:bodyPr/>
          <a:lstStyle/>
          <a:p>
            <a:pPr lvl="0"/>
            <a:endParaRPr lang="en-US" noProof="0"/>
          </a:p>
        </p:txBody>
      </p:sp>
      <p:sp>
        <p:nvSpPr>
          <p:cNvPr id="4" name="Rectangle 32"/>
          <p:cNvSpPr>
            <a:spLocks noGrp="1" noChangeArrowheads="1"/>
          </p:cNvSpPr>
          <p:nvPr>
            <p:ph type="dt" sz="half" idx="10"/>
          </p:nvPr>
        </p:nvSpPr>
        <p:spPr/>
        <p:txBody>
          <a:bodyPr/>
          <a:lstStyle>
            <a:lvl1pPr>
              <a:defRPr/>
            </a:lvl1pPr>
          </a:lstStyle>
          <a:p>
            <a:pPr>
              <a:defRPr/>
            </a:pPr>
            <a:endParaRPr lang="en-US"/>
          </a:p>
        </p:txBody>
      </p:sp>
      <p:sp>
        <p:nvSpPr>
          <p:cNvPr id="5" name="Rectangle 33"/>
          <p:cNvSpPr>
            <a:spLocks noGrp="1" noChangeArrowheads="1"/>
          </p:cNvSpPr>
          <p:nvPr>
            <p:ph type="ftr" sz="quarter" idx="11"/>
          </p:nvPr>
        </p:nvSpPr>
        <p:spPr/>
        <p:txBody>
          <a:bodyPr/>
          <a:lstStyle>
            <a:lvl1pPr>
              <a:defRPr/>
            </a:lvl1pPr>
          </a:lstStyle>
          <a:p>
            <a:pPr>
              <a:defRPr/>
            </a:pPr>
            <a:r>
              <a:rPr lang="en-US"/>
              <a:t>DRAFT--NOT FOR QUOTATION</a:t>
            </a:r>
          </a:p>
        </p:txBody>
      </p:sp>
      <p:sp>
        <p:nvSpPr>
          <p:cNvPr id="6" name="Rectangle 34"/>
          <p:cNvSpPr>
            <a:spLocks noGrp="1" noChangeArrowheads="1"/>
          </p:cNvSpPr>
          <p:nvPr>
            <p:ph type="sldNum" sz="quarter" idx="12"/>
          </p:nvPr>
        </p:nvSpPr>
        <p:spPr/>
        <p:txBody>
          <a:bodyPr/>
          <a:lstStyle>
            <a:lvl1pPr>
              <a:defRPr/>
            </a:lvl1pPr>
          </a:lstStyle>
          <a:p>
            <a:pPr>
              <a:defRPr/>
            </a:pPr>
            <a:fld id="{A748E60D-AD6B-49F9-BDAD-CA4A3DE40800}" type="slidenum">
              <a:rPr lang="en-US"/>
              <a:pPr>
                <a:defRPr/>
              </a:pPr>
              <a:t>‹#›</a:t>
            </a:fld>
            <a:endParaRPr lang="en-US"/>
          </a:p>
        </p:txBody>
      </p:sp>
    </p:spTree>
    <p:extLst>
      <p:ext uri="{BB962C8B-B14F-4D97-AF65-F5344CB8AC3E}">
        <p14:creationId xmlns:p14="http://schemas.microsoft.com/office/powerpoint/2010/main" val="2820542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FF81EA-65C6-48FB-BD2A-0794168E3492}"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333958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FF81EA-65C6-48FB-BD2A-0794168E3492}"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1958157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FF81EA-65C6-48FB-BD2A-0794168E3492}"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41522669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FF81EA-65C6-48FB-BD2A-0794168E3492}"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3342581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FF81EA-65C6-48FB-BD2A-0794168E3492}" type="datetimeFigureOut">
              <a:rPr lang="en-US" smtClean="0"/>
              <a:pPr/>
              <a:t>6/6/2020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1878271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FF81EA-65C6-48FB-BD2A-0794168E3492}" type="datetimeFigureOut">
              <a:rPr lang="en-US" smtClean="0"/>
              <a:pPr/>
              <a:t>6/6/2020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270578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87976A-73C9-446B-B0A6-0103E4B7F45E}"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FF81EA-65C6-48FB-BD2A-0794168E3492}" type="datetimeFigureOut">
              <a:rPr lang="en-US" smtClean="0"/>
              <a:pPr/>
              <a:t>6/6/2020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28338105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FF81EA-65C6-48FB-BD2A-0794168E3492}"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22651920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FF81EA-65C6-48FB-BD2A-0794168E3492}"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40718161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FF81EA-65C6-48FB-BD2A-0794168E3492}"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16520997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FF81EA-65C6-48FB-BD2A-0794168E3492}"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54D8B-06C2-4E2F-BEEE-00FF1F466573}" type="slidenum">
              <a:rPr lang="en-US" smtClean="0"/>
              <a:pPr/>
              <a:t>‹#›</a:t>
            </a:fld>
            <a:endParaRPr lang="en-US"/>
          </a:p>
        </p:txBody>
      </p:sp>
    </p:spTree>
    <p:extLst>
      <p:ext uri="{BB962C8B-B14F-4D97-AF65-F5344CB8AC3E}">
        <p14:creationId xmlns:p14="http://schemas.microsoft.com/office/powerpoint/2010/main" val="1326176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3EFF1D-BB52-4CC0-8011-EB58870187A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B6B87DF-A40C-46D4-AB42-5B3B016FA07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54D345-843C-47D0-8370-8A91B24042E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20E46AC-7DED-4244-BB42-C394FFD3A31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42F5792-02D4-49AE-B75F-AF41BB5EAA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C83F00F-FDAB-4ABA-9E82-CF803A4977C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8254E011-55C5-4AD3-8172-DFA15C6CDCA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8254E011-55C5-4AD3-8172-DFA15C6CDCA1}" type="slidenum">
              <a:rPr lang="en-US"/>
              <a:pPr>
                <a:defRPr/>
              </a:pPr>
              <a:t>‹#›</a:t>
            </a:fld>
            <a:endParaRPr lang="en-US"/>
          </a:p>
        </p:txBody>
      </p:sp>
    </p:spTree>
    <p:extLst>
      <p:ext uri="{BB962C8B-B14F-4D97-AF65-F5344CB8AC3E}">
        <p14:creationId xmlns:p14="http://schemas.microsoft.com/office/powerpoint/2010/main" val="429359463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F81EA-65C6-48FB-BD2A-0794168E3492}" type="datetimeFigureOut">
              <a:rPr lang="en-US" smtClean="0"/>
              <a:pPr/>
              <a:t>6/6/2020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54D8B-06C2-4E2F-BEEE-00FF1F466573}" type="slidenum">
              <a:rPr lang="en-US" smtClean="0"/>
              <a:pPr/>
              <a:t>‹#›</a:t>
            </a:fld>
            <a:endParaRPr lang="en-US"/>
          </a:p>
        </p:txBody>
      </p:sp>
    </p:spTree>
    <p:extLst>
      <p:ext uri="{BB962C8B-B14F-4D97-AF65-F5344CB8AC3E}">
        <p14:creationId xmlns:p14="http://schemas.microsoft.com/office/powerpoint/2010/main" val="58497708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6.xml"/><Relationship Id="rId5" Type="http://schemas.openxmlformats.org/officeDocument/2006/relationships/chart" Target="../charts/chart4.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27.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1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2.xml"/><Relationship Id="rId5" Type="http://schemas.openxmlformats.org/officeDocument/2006/relationships/image" Target="../media/image31.png"/><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3.xml"/><Relationship Id="rId4" Type="http://schemas.openxmlformats.org/officeDocument/2006/relationships/image" Target="../media/image32.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chart" Target="../charts/chart8.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chart" Target="../charts/chart11.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47F7A1-B558-4398-A1CB-D4A6E31D41FC}"/>
              </a:ext>
            </a:extLst>
          </p:cNvPr>
          <p:cNvSpPr txBox="1">
            <a:spLocks/>
          </p:cNvSpPr>
          <p:nvPr/>
        </p:nvSpPr>
        <p:spPr>
          <a:xfrm>
            <a:off x="64056" y="1034144"/>
            <a:ext cx="5797397" cy="1025923"/>
          </a:xfrm>
          <a:prstGeom prst="rect">
            <a:avLst/>
          </a:prstGeom>
          <a:solidFill>
            <a:schemeClr val="bg1"/>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1">
                    <a:lumMod val="75000"/>
                  </a:schemeClr>
                </a:solidFill>
              </a:rPr>
              <a:t>Check out our Podcast!</a:t>
            </a:r>
          </a:p>
          <a:p>
            <a:pPr algn="ctr"/>
            <a:r>
              <a:rPr lang="en-US" sz="2100" b="1" dirty="0">
                <a:solidFill>
                  <a:schemeClr val="accent1">
                    <a:lumMod val="75000"/>
                  </a:schemeClr>
                </a:solidFill>
              </a:rPr>
              <a:t>podcast.123povertysucks.org</a:t>
            </a:r>
          </a:p>
        </p:txBody>
      </p:sp>
      <p:pic>
        <p:nvPicPr>
          <p:cNvPr id="8" name="Picture 7">
            <a:extLst>
              <a:ext uri="{FF2B5EF4-FFF2-40B4-BE49-F238E27FC236}">
                <a16:creationId xmlns:a16="http://schemas.microsoft.com/office/drawing/2014/main" id="{19680C73-D954-4563-9AD7-B8DF44E2D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13" y="3016140"/>
            <a:ext cx="1884821" cy="482680"/>
          </a:xfrm>
          <a:prstGeom prst="rect">
            <a:avLst/>
          </a:prstGeom>
        </p:spPr>
      </p:pic>
      <p:sp>
        <p:nvSpPr>
          <p:cNvPr id="9" name="AutoShape 2" descr="Image result for breaker podcast logo">
            <a:extLst>
              <a:ext uri="{FF2B5EF4-FFF2-40B4-BE49-F238E27FC236}">
                <a16:creationId xmlns:a16="http://schemas.microsoft.com/office/drawing/2014/main" id="{D5022C22-9455-46B7-A19E-351333C08507}"/>
              </a:ext>
            </a:extLst>
          </p:cNvPr>
          <p:cNvSpPr>
            <a:spLocks noChangeAspect="1" noChangeArrowheads="1"/>
          </p:cNvSpPr>
          <p:nvPr/>
        </p:nvSpPr>
        <p:spPr bwMode="auto">
          <a:xfrm>
            <a:off x="1714500" y="2689623"/>
            <a:ext cx="5715000" cy="14787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C9AE0C8C-E604-43F2-BE55-2A2F1A266F26}"/>
              </a:ext>
            </a:extLst>
          </p:cNvPr>
          <p:cNvPicPr>
            <a:picLocks noChangeAspect="1"/>
          </p:cNvPicPr>
          <p:nvPr/>
        </p:nvPicPr>
        <p:blipFill>
          <a:blip r:embed="rId3"/>
          <a:stretch>
            <a:fillRect/>
          </a:stretch>
        </p:blipFill>
        <p:spPr>
          <a:xfrm>
            <a:off x="3172038" y="3015601"/>
            <a:ext cx="1671487" cy="495181"/>
          </a:xfrm>
          <a:prstGeom prst="rect">
            <a:avLst/>
          </a:prstGeom>
        </p:spPr>
      </p:pic>
      <p:pic>
        <p:nvPicPr>
          <p:cNvPr id="12" name="Picture 11">
            <a:extLst>
              <a:ext uri="{FF2B5EF4-FFF2-40B4-BE49-F238E27FC236}">
                <a16:creationId xmlns:a16="http://schemas.microsoft.com/office/drawing/2014/main" id="{B567BC3C-CE99-4C91-A040-94F730402A1F}"/>
              </a:ext>
            </a:extLst>
          </p:cNvPr>
          <p:cNvPicPr>
            <a:picLocks noChangeAspect="1"/>
          </p:cNvPicPr>
          <p:nvPr/>
        </p:nvPicPr>
        <p:blipFill>
          <a:blip r:embed="rId4"/>
          <a:stretch>
            <a:fillRect/>
          </a:stretch>
        </p:blipFill>
        <p:spPr>
          <a:xfrm>
            <a:off x="6148239" y="3922265"/>
            <a:ext cx="1566757" cy="616803"/>
          </a:xfrm>
          <a:prstGeom prst="rect">
            <a:avLst/>
          </a:prstGeom>
        </p:spPr>
      </p:pic>
      <p:pic>
        <p:nvPicPr>
          <p:cNvPr id="13" name="Picture 12">
            <a:extLst>
              <a:ext uri="{FF2B5EF4-FFF2-40B4-BE49-F238E27FC236}">
                <a16:creationId xmlns:a16="http://schemas.microsoft.com/office/drawing/2014/main" id="{24853372-00FB-4530-A37F-4E50B65D210B}"/>
              </a:ext>
            </a:extLst>
          </p:cNvPr>
          <p:cNvPicPr>
            <a:picLocks noChangeAspect="1"/>
          </p:cNvPicPr>
          <p:nvPr/>
        </p:nvPicPr>
        <p:blipFill>
          <a:blip r:embed="rId5"/>
          <a:stretch>
            <a:fillRect/>
          </a:stretch>
        </p:blipFill>
        <p:spPr>
          <a:xfrm>
            <a:off x="185186" y="4022384"/>
            <a:ext cx="1889289" cy="576353"/>
          </a:xfrm>
          <a:prstGeom prst="rect">
            <a:avLst/>
          </a:prstGeom>
        </p:spPr>
      </p:pic>
      <p:pic>
        <p:nvPicPr>
          <p:cNvPr id="16" name="Picture 15">
            <a:extLst>
              <a:ext uri="{FF2B5EF4-FFF2-40B4-BE49-F238E27FC236}">
                <a16:creationId xmlns:a16="http://schemas.microsoft.com/office/drawing/2014/main" id="{76E39A1D-F42C-49A6-B75A-4F1F4686C559}"/>
              </a:ext>
            </a:extLst>
          </p:cNvPr>
          <p:cNvPicPr>
            <a:picLocks noChangeAspect="1"/>
          </p:cNvPicPr>
          <p:nvPr/>
        </p:nvPicPr>
        <p:blipFill>
          <a:blip r:embed="rId6"/>
          <a:stretch>
            <a:fillRect/>
          </a:stretch>
        </p:blipFill>
        <p:spPr>
          <a:xfrm>
            <a:off x="3128864" y="3946758"/>
            <a:ext cx="1790666" cy="716995"/>
          </a:xfrm>
          <a:prstGeom prst="rect">
            <a:avLst/>
          </a:prstGeom>
        </p:spPr>
      </p:pic>
      <p:pic>
        <p:nvPicPr>
          <p:cNvPr id="18" name="Picture 17">
            <a:extLst>
              <a:ext uri="{FF2B5EF4-FFF2-40B4-BE49-F238E27FC236}">
                <a16:creationId xmlns:a16="http://schemas.microsoft.com/office/drawing/2014/main" id="{860B52C7-5C10-491B-AE73-F1A54FCF59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8238" y="5233417"/>
            <a:ext cx="1622085" cy="590438"/>
          </a:xfrm>
          <a:prstGeom prst="rect">
            <a:avLst/>
          </a:prstGeom>
        </p:spPr>
      </p:pic>
      <p:pic>
        <p:nvPicPr>
          <p:cNvPr id="20" name="Picture 19">
            <a:extLst>
              <a:ext uri="{FF2B5EF4-FFF2-40B4-BE49-F238E27FC236}">
                <a16:creationId xmlns:a16="http://schemas.microsoft.com/office/drawing/2014/main" id="{3E6016FB-8D2C-42D4-A999-F55FD3D393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959" y="5096875"/>
            <a:ext cx="1790667" cy="726980"/>
          </a:xfrm>
          <a:prstGeom prst="rect">
            <a:avLst/>
          </a:prstGeom>
        </p:spPr>
      </p:pic>
      <p:pic>
        <p:nvPicPr>
          <p:cNvPr id="22" name="Picture 21">
            <a:extLst>
              <a:ext uri="{FF2B5EF4-FFF2-40B4-BE49-F238E27FC236}">
                <a16:creationId xmlns:a16="http://schemas.microsoft.com/office/drawing/2014/main" id="{CFE8740B-2F61-4A03-9C0D-4AA90E2053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2870" y="5219747"/>
            <a:ext cx="2013695" cy="604109"/>
          </a:xfrm>
          <a:prstGeom prst="rect">
            <a:avLst/>
          </a:prstGeom>
        </p:spPr>
      </p:pic>
      <p:pic>
        <p:nvPicPr>
          <p:cNvPr id="24" name="Picture 23">
            <a:extLst>
              <a:ext uri="{FF2B5EF4-FFF2-40B4-BE49-F238E27FC236}">
                <a16:creationId xmlns:a16="http://schemas.microsoft.com/office/drawing/2014/main" id="{0F3987AB-E07F-45AB-9ACC-F59220EA35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0993" y="582622"/>
            <a:ext cx="2962946" cy="2962946"/>
          </a:xfrm>
          <a:prstGeom prst="rect">
            <a:avLst/>
          </a:prstGeom>
          <a:ln w="22225" cap="sq">
            <a:solidFill>
              <a:schemeClr val="accent2"/>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a16="http://schemas.microsoft.com/office/drawing/2014/main" id="{F7ACA453-C2FB-4524-AD41-109F5BA739F5}"/>
              </a:ext>
            </a:extLst>
          </p:cNvPr>
          <p:cNvPicPr>
            <a:picLocks noChangeAspect="1"/>
          </p:cNvPicPr>
          <p:nvPr/>
        </p:nvPicPr>
        <p:blipFill>
          <a:blip r:embed="rId11"/>
          <a:stretch>
            <a:fillRect/>
          </a:stretch>
        </p:blipFill>
        <p:spPr>
          <a:xfrm>
            <a:off x="0" y="0"/>
            <a:ext cx="9144000" cy="6858000"/>
          </a:xfrm>
          <a:prstGeom prst="rect">
            <a:avLst/>
          </a:prstGeom>
        </p:spPr>
      </p:pic>
    </p:spTree>
    <p:extLst>
      <p:ext uri="{BB962C8B-B14F-4D97-AF65-F5344CB8AC3E}">
        <p14:creationId xmlns:p14="http://schemas.microsoft.com/office/powerpoint/2010/main" val="378065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Specialization Today</a:t>
            </a:r>
          </a:p>
        </p:txBody>
      </p:sp>
      <p:pic>
        <p:nvPicPr>
          <p:cNvPr id="4" name="Content Placeholder 3" descr="DivisionOfLabor 5-21-10.tif"/>
          <p:cNvPicPr>
            <a:picLocks noGrp="1" noChangeAspect="1"/>
          </p:cNvPicPr>
          <p:nvPr>
            <p:ph idx="1"/>
          </p:nvPr>
        </p:nvPicPr>
        <p:blipFill>
          <a:blip r:embed="rId2" cstate="print"/>
          <a:srcRect/>
          <a:stretch>
            <a:fillRect/>
          </a:stretch>
        </p:blipFill>
        <p:spPr>
          <a:xfrm>
            <a:off x="381000" y="1479006"/>
            <a:ext cx="8305800" cy="5378994"/>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endParaRPr lang="en-US"/>
          </a:p>
        </p:txBody>
      </p:sp>
      <p:sp>
        <p:nvSpPr>
          <p:cNvPr id="15362" name="Rectangle 3"/>
          <p:cNvSpPr>
            <a:spLocks noGrp="1" noChangeArrowheads="1"/>
          </p:cNvSpPr>
          <p:nvPr>
            <p:ph type="body" idx="1"/>
          </p:nvPr>
        </p:nvSpPr>
        <p:spPr/>
        <p:txBody>
          <a:bodyPr/>
          <a:lstStyle/>
          <a:p>
            <a:pPr eaLnBrk="1" hangingPunct="1"/>
            <a:endParaRPr lang="en-US"/>
          </a:p>
        </p:txBody>
      </p:sp>
      <p:pic>
        <p:nvPicPr>
          <p:cNvPr id="15363" name="Picture 4" descr="Opening slide"/>
          <p:cNvPicPr>
            <a:picLocks noChangeAspect="1" noChangeArrowheads="1"/>
          </p:cNvPicPr>
          <p:nvPr/>
        </p:nvPicPr>
        <p:blipFill>
          <a:blip r:embed="rId3"/>
          <a:srcRect/>
          <a:stretch>
            <a:fillRect/>
          </a:stretch>
        </p:blipFill>
        <p:spPr bwMode="auto">
          <a:xfrm>
            <a:off x="0" y="-57736"/>
            <a:ext cx="9144000" cy="6858000"/>
          </a:xfrm>
          <a:prstGeom prst="rect">
            <a:avLst/>
          </a:prstGeom>
          <a:noFill/>
          <a:ln w="9525">
            <a:noFill/>
            <a:miter lim="800000"/>
            <a:headEnd/>
            <a:tailEnd/>
          </a:ln>
        </p:spPr>
      </p:pic>
      <p:sp>
        <p:nvSpPr>
          <p:cNvPr id="15364" name="Text Box 5"/>
          <p:cNvSpPr txBox="1">
            <a:spLocks noChangeArrowheads="1"/>
          </p:cNvSpPr>
          <p:nvPr/>
        </p:nvSpPr>
        <p:spPr bwMode="auto">
          <a:xfrm>
            <a:off x="206188" y="172324"/>
            <a:ext cx="8849769" cy="1569660"/>
          </a:xfrm>
          <a:prstGeom prst="rect">
            <a:avLst/>
          </a:prstGeom>
          <a:noFill/>
          <a:ln w="9525">
            <a:noFill/>
            <a:miter lim="800000"/>
            <a:headEnd/>
            <a:tailEnd/>
          </a:ln>
        </p:spPr>
        <p:txBody>
          <a:bodyPr wrap="square">
            <a:spAutoFit/>
          </a:bodyPr>
          <a:lstStyle/>
          <a:p>
            <a:pPr algn="ctr"/>
            <a:r>
              <a:rPr lang="en-US" sz="4800" dirty="0">
                <a:solidFill>
                  <a:srgbClr val="FFC000"/>
                </a:solidFill>
                <a:latin typeface="Helvetica" pitchFamily="34" charset="0"/>
              </a:rPr>
              <a:t>Economic Freedom </a:t>
            </a:r>
          </a:p>
          <a:p>
            <a:pPr algn="ctr"/>
            <a:r>
              <a:rPr lang="en-US" sz="4800" dirty="0">
                <a:solidFill>
                  <a:srgbClr val="FFC000"/>
                </a:solidFill>
                <a:latin typeface="Helvetica" pitchFamily="34" charset="0"/>
              </a:rPr>
              <a:t>of the World</a:t>
            </a:r>
            <a:endParaRPr lang="en-US" sz="4800" dirty="0">
              <a:solidFill>
                <a:srgbClr val="FFC000"/>
              </a:solidFill>
              <a:latin typeface="GillSans Light"/>
            </a:endParaRPr>
          </a:p>
        </p:txBody>
      </p:sp>
      <p:sp>
        <p:nvSpPr>
          <p:cNvPr id="7" name="TextBox 6">
            <a:extLst>
              <a:ext uri="{FF2B5EF4-FFF2-40B4-BE49-F238E27FC236}">
                <a16:creationId xmlns:a16="http://schemas.microsoft.com/office/drawing/2014/main" id="{C79E00D7-4253-4B5E-A773-EB3925EAF693}"/>
              </a:ext>
            </a:extLst>
          </p:cNvPr>
          <p:cNvSpPr txBox="1"/>
          <p:nvPr/>
        </p:nvSpPr>
        <p:spPr>
          <a:xfrm>
            <a:off x="53788" y="4572000"/>
            <a:ext cx="3200400" cy="1015663"/>
          </a:xfrm>
          <a:prstGeom prst="rect">
            <a:avLst/>
          </a:prstGeom>
          <a:noFill/>
        </p:spPr>
        <p:txBody>
          <a:bodyPr wrap="square" rtlCol="0">
            <a:spAutoFit/>
          </a:bodyPr>
          <a:lstStyle/>
          <a:p>
            <a:r>
              <a:rPr lang="en-US" sz="2400" dirty="0">
                <a:solidFill>
                  <a:srgbClr val="FFFFFF"/>
                </a:solidFill>
              </a:rPr>
              <a:t>James Gwartney PhD</a:t>
            </a:r>
          </a:p>
          <a:p>
            <a:r>
              <a:rPr lang="en-US" sz="1200" b="1" i="1" dirty="0">
                <a:solidFill>
                  <a:srgbClr val="FFFFFF"/>
                </a:solidFill>
              </a:rPr>
              <a:t>Eminent Scholar – </a:t>
            </a:r>
            <a:r>
              <a:rPr lang="en-US" sz="1200" i="1" dirty="0">
                <a:solidFill>
                  <a:srgbClr val="FFFFFF"/>
                </a:solidFill>
              </a:rPr>
              <a:t>The Gus A. Stavros Center for the Advancement of Economic Education and Free Enterprise</a:t>
            </a:r>
          </a:p>
        </p:txBody>
      </p:sp>
      <p:pic>
        <p:nvPicPr>
          <p:cNvPr id="8" name="Picture 2" descr="Image result for www.fsu.edu logo">
            <a:extLst>
              <a:ext uri="{FF2B5EF4-FFF2-40B4-BE49-F238E27FC236}">
                <a16:creationId xmlns:a16="http://schemas.microsoft.com/office/drawing/2014/main" id="{44C44F80-195E-4E8F-8E40-04C26138F8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8674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9E00D7-4253-4B5E-A773-EB3925EAF693}"/>
              </a:ext>
            </a:extLst>
          </p:cNvPr>
          <p:cNvSpPr txBox="1"/>
          <p:nvPr/>
        </p:nvSpPr>
        <p:spPr>
          <a:xfrm>
            <a:off x="194724" y="2663868"/>
            <a:ext cx="3527612" cy="1015663"/>
          </a:xfrm>
          <a:prstGeom prst="rect">
            <a:avLst/>
          </a:prstGeom>
          <a:noFill/>
        </p:spPr>
        <p:txBody>
          <a:bodyPr wrap="square" rtlCol="0">
            <a:spAutoFit/>
          </a:bodyPr>
          <a:lstStyle/>
          <a:p>
            <a:r>
              <a:rPr lang="en-US" sz="2400" dirty="0">
                <a:solidFill>
                  <a:srgbClr val="FFFFFF"/>
                </a:solidFill>
              </a:rPr>
              <a:t>Levi Russell PhD</a:t>
            </a:r>
          </a:p>
          <a:p>
            <a:r>
              <a:rPr lang="en-US" sz="1200" dirty="0">
                <a:solidFill>
                  <a:schemeClr val="bg1"/>
                </a:solidFill>
              </a:rPr>
              <a:t>Economic Education and Research</a:t>
            </a:r>
          </a:p>
          <a:p>
            <a:r>
              <a:rPr lang="en-US" sz="1200" dirty="0">
                <a:solidFill>
                  <a:schemeClr val="bg1"/>
                </a:solidFill>
              </a:rPr>
              <a:t>Angell Snyder School of Business</a:t>
            </a:r>
          </a:p>
          <a:p>
            <a:r>
              <a:rPr lang="en-US" sz="1200" dirty="0">
                <a:solidFill>
                  <a:schemeClr val="bg1"/>
                </a:solidFill>
              </a:rPr>
              <a:t>Associate Professor, Gwartney Institute</a:t>
            </a:r>
          </a:p>
        </p:txBody>
      </p:sp>
      <p:sp>
        <p:nvSpPr>
          <p:cNvPr id="2" name="TextBox 1"/>
          <p:cNvSpPr txBox="1"/>
          <p:nvPr/>
        </p:nvSpPr>
        <p:spPr>
          <a:xfrm>
            <a:off x="3733800" y="2563433"/>
            <a:ext cx="1922320" cy="1200329"/>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4736" y="2784076"/>
            <a:ext cx="1742932" cy="7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294" y="3763762"/>
            <a:ext cx="4328169" cy="582169"/>
          </a:xfrm>
          <a:prstGeom prst="rect">
            <a:avLst/>
          </a:prstGeom>
        </p:spPr>
      </p:pic>
      <p:sp>
        <p:nvSpPr>
          <p:cNvPr id="12" name="TextBox 11">
            <a:extLst>
              <a:ext uri="{FF2B5EF4-FFF2-40B4-BE49-F238E27FC236}">
                <a16:creationId xmlns:a16="http://schemas.microsoft.com/office/drawing/2014/main" id="{8F52E7D3-E9ED-49B6-ADE4-EEA5B8276E2D}"/>
              </a:ext>
            </a:extLst>
          </p:cNvPr>
          <p:cNvSpPr txBox="1"/>
          <p:nvPr/>
        </p:nvSpPr>
        <p:spPr>
          <a:xfrm>
            <a:off x="206188" y="1677584"/>
            <a:ext cx="3527612" cy="1015663"/>
          </a:xfrm>
          <a:prstGeom prst="rect">
            <a:avLst/>
          </a:prstGeom>
          <a:noFill/>
        </p:spPr>
        <p:txBody>
          <a:bodyPr wrap="square" rtlCol="0">
            <a:spAutoFit/>
          </a:bodyPr>
          <a:lstStyle/>
          <a:p>
            <a:r>
              <a:rPr lang="en-US" sz="2400" dirty="0">
                <a:solidFill>
                  <a:srgbClr val="FFFFFF"/>
                </a:solidFill>
              </a:rPr>
              <a:t>Russ McCullough PhD</a:t>
            </a:r>
          </a:p>
          <a:p>
            <a:r>
              <a:rPr lang="en-US" sz="1200" dirty="0">
                <a:solidFill>
                  <a:schemeClr val="bg1"/>
                </a:solidFill>
              </a:rPr>
              <a:t>Wayne Angell Chair of Economics</a:t>
            </a:r>
          </a:p>
          <a:p>
            <a:r>
              <a:rPr lang="en-US" sz="1200" dirty="0">
                <a:solidFill>
                  <a:schemeClr val="bg1"/>
                </a:solidFill>
              </a:rPr>
              <a:t>Angell Snyder School of Business</a:t>
            </a:r>
          </a:p>
          <a:p>
            <a:r>
              <a:rPr lang="en-US" sz="1200" dirty="0">
                <a:solidFill>
                  <a:schemeClr val="bg1"/>
                </a:solidFill>
              </a:rPr>
              <a:t>Founder/Director, Gwartney Institute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686800" cy="1143000"/>
          </a:xfrm>
        </p:spPr>
        <p:txBody>
          <a:bodyPr>
            <a:noAutofit/>
          </a:bodyPr>
          <a:lstStyle/>
          <a:p>
            <a:r>
              <a:rPr lang="en-US" dirty="0">
                <a:solidFill>
                  <a:schemeClr val="tx1"/>
                </a:solidFill>
              </a:rPr>
              <a:t>What is economic freedom?</a:t>
            </a:r>
          </a:p>
        </p:txBody>
      </p:sp>
      <p:sp>
        <p:nvSpPr>
          <p:cNvPr id="3" name="Content Placeholder 2"/>
          <p:cNvSpPr>
            <a:spLocks noGrp="1"/>
          </p:cNvSpPr>
          <p:nvPr>
            <p:ph idx="1"/>
          </p:nvPr>
        </p:nvSpPr>
        <p:spPr>
          <a:xfrm>
            <a:off x="685800" y="1676400"/>
            <a:ext cx="7696200" cy="4648200"/>
          </a:xfrm>
        </p:spPr>
        <p:txBody>
          <a:bodyPr>
            <a:noAutofit/>
          </a:bodyPr>
          <a:lstStyle/>
          <a:p>
            <a:pPr lvl="0">
              <a:lnSpc>
                <a:spcPts val="3000"/>
              </a:lnSpc>
              <a:spcBef>
                <a:spcPts val="1200"/>
              </a:spcBef>
              <a:spcAft>
                <a:spcPts val="1200"/>
              </a:spcAft>
            </a:pPr>
            <a:r>
              <a:rPr lang="en-US" altLang="en-US" sz="2200" dirty="0">
                <a:cs typeface="Times New Roman" pitchFamily="18" charset="0"/>
              </a:rPr>
              <a:t>Individuals have economic freedom when property they acquire without the use of force, fraud, or theft is protected from physical invasions by others and they are free to use, exchange, or give their property as long as their actions do not violate the identical rights of others. </a:t>
            </a:r>
          </a:p>
          <a:p>
            <a:pPr lvl="0">
              <a:lnSpc>
                <a:spcPts val="3000"/>
              </a:lnSpc>
              <a:spcBef>
                <a:spcPts val="1200"/>
              </a:spcBef>
              <a:spcAft>
                <a:spcPts val="1200"/>
              </a:spcAft>
            </a:pPr>
            <a:r>
              <a:rPr lang="en-US" sz="2200" dirty="0"/>
              <a:t>In order to achieve a high economic freedom rating, a country must keep </a:t>
            </a:r>
            <a:r>
              <a:rPr lang="en-US" sz="2200" u="sng" dirty="0"/>
              <a:t>government spending and taxes low</a:t>
            </a:r>
            <a:r>
              <a:rPr lang="en-US" sz="2200" dirty="0"/>
              <a:t>, provide access to sound money, </a:t>
            </a:r>
            <a:r>
              <a:rPr lang="en-US" sz="2200" u="sng" dirty="0"/>
              <a:t>protect property rights</a:t>
            </a:r>
            <a:r>
              <a:rPr lang="en-US" sz="2200" dirty="0"/>
              <a:t>, and enforce contracts evenhandedly. It must also </a:t>
            </a:r>
            <a:r>
              <a:rPr lang="en-US" sz="2200" u="sng" dirty="0"/>
              <a:t>refrain from imposing trade barriers</a:t>
            </a:r>
            <a:r>
              <a:rPr lang="en-US" sz="2200" dirty="0"/>
              <a:t> and regulations that undermine voluntary exchange</a:t>
            </a:r>
          </a:p>
        </p:txBody>
      </p:sp>
    </p:spTree>
    <p:extLst>
      <p:ext uri="{BB962C8B-B14F-4D97-AF65-F5344CB8AC3E}">
        <p14:creationId xmlns:p14="http://schemas.microsoft.com/office/powerpoint/2010/main" val="320361594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t>Methodology of EFW Index</a:t>
            </a:r>
          </a:p>
        </p:txBody>
      </p:sp>
      <p:sp>
        <p:nvSpPr>
          <p:cNvPr id="19458" name="Content Placeholder 2"/>
          <p:cNvSpPr>
            <a:spLocks noGrp="1"/>
          </p:cNvSpPr>
          <p:nvPr>
            <p:ph idx="1"/>
          </p:nvPr>
        </p:nvSpPr>
        <p:spPr>
          <a:xfrm>
            <a:off x="457200" y="1676400"/>
            <a:ext cx="8229600" cy="4495800"/>
          </a:xfrm>
        </p:spPr>
        <p:txBody>
          <a:bodyPr/>
          <a:lstStyle/>
          <a:p>
            <a:pPr>
              <a:spcBef>
                <a:spcPts val="600"/>
              </a:spcBef>
              <a:spcAft>
                <a:spcPts val="600"/>
              </a:spcAft>
            </a:pPr>
            <a:r>
              <a:rPr lang="en-US" sz="2800" dirty="0"/>
              <a:t>Objectivity and transparency</a:t>
            </a:r>
          </a:p>
          <a:p>
            <a:pPr>
              <a:spcBef>
                <a:spcPts val="600"/>
              </a:spcBef>
              <a:spcAft>
                <a:spcPts val="600"/>
              </a:spcAft>
            </a:pPr>
            <a:r>
              <a:rPr lang="en-US" sz="2800" dirty="0"/>
              <a:t>162 countries</a:t>
            </a:r>
          </a:p>
          <a:p>
            <a:pPr>
              <a:spcBef>
                <a:spcPts val="600"/>
              </a:spcBef>
              <a:spcAft>
                <a:spcPts val="600"/>
              </a:spcAft>
            </a:pPr>
            <a:r>
              <a:rPr lang="en-US" sz="2800" dirty="0"/>
              <a:t>42 variables grouped into 5 areas</a:t>
            </a:r>
          </a:p>
          <a:p>
            <a:pPr>
              <a:spcBef>
                <a:spcPts val="600"/>
              </a:spcBef>
              <a:spcAft>
                <a:spcPts val="600"/>
              </a:spcAft>
            </a:pPr>
            <a:r>
              <a:rPr lang="en-US" sz="2800" dirty="0"/>
              <a:t>Time series: 1980-2016 for 102 countries</a:t>
            </a:r>
          </a:p>
          <a:p>
            <a:pPr>
              <a:spcBef>
                <a:spcPts val="600"/>
              </a:spcBef>
              <a:spcAft>
                <a:spcPts val="600"/>
              </a:spcAft>
            </a:pPr>
            <a:r>
              <a:rPr lang="en-US" sz="2800" dirty="0"/>
              <a:t>0-10 rating scale for components with 10 indicating more economic freedom</a:t>
            </a:r>
          </a:p>
          <a:p>
            <a:pPr>
              <a:spcBef>
                <a:spcPts val="600"/>
              </a:spcBef>
              <a:spcAft>
                <a:spcPts val="600"/>
              </a:spcAft>
            </a:pPr>
            <a:r>
              <a:rPr lang="en-US" sz="2800" dirty="0"/>
              <a:t>Gender adjustment – Gender Disparity Index (GDI) used to adjust Area 2 (Legal System)</a:t>
            </a:r>
          </a:p>
          <a:p>
            <a:pPr>
              <a:spcBef>
                <a:spcPts val="600"/>
              </a:spcBef>
              <a:spcAft>
                <a:spcPts val="600"/>
              </a:spcAft>
            </a:pPr>
            <a:endParaRPr lang="en-US" sz="2800" dirty="0"/>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04800" y="304800"/>
            <a:ext cx="8229600" cy="1143000"/>
          </a:xfrm>
        </p:spPr>
        <p:txBody>
          <a:bodyPr/>
          <a:lstStyle/>
          <a:p>
            <a:r>
              <a:rPr lang="en-US" dirty="0"/>
              <a:t>The Five Areas of EFW Index</a:t>
            </a:r>
          </a:p>
        </p:txBody>
      </p:sp>
      <p:sp>
        <p:nvSpPr>
          <p:cNvPr id="47107" name="Content Placeholder 2"/>
          <p:cNvSpPr>
            <a:spLocks noGrp="1"/>
          </p:cNvSpPr>
          <p:nvPr>
            <p:ph idx="4294967295"/>
          </p:nvPr>
        </p:nvSpPr>
        <p:spPr>
          <a:xfrm>
            <a:off x="457200" y="1981200"/>
            <a:ext cx="8305800" cy="3886200"/>
          </a:xfrm>
        </p:spPr>
        <p:txBody>
          <a:bodyPr/>
          <a:lstStyle/>
          <a:p>
            <a:pPr marL="609600" indent="-609600">
              <a:spcBef>
                <a:spcPts val="1200"/>
              </a:spcBef>
              <a:spcAft>
                <a:spcPts val="1200"/>
              </a:spcAft>
              <a:buFontTx/>
              <a:buAutoNum type="arabicPeriod"/>
            </a:pPr>
            <a:r>
              <a:rPr lang="en-US" sz="2800" dirty="0"/>
              <a:t>Size of Government</a:t>
            </a:r>
          </a:p>
          <a:p>
            <a:pPr marL="609600" indent="-609600">
              <a:spcBef>
                <a:spcPts val="1200"/>
              </a:spcBef>
              <a:spcAft>
                <a:spcPts val="1200"/>
              </a:spcAft>
              <a:buFontTx/>
              <a:buAutoNum type="arabicPeriod"/>
            </a:pPr>
            <a:r>
              <a:rPr lang="en-US" sz="2800" dirty="0"/>
              <a:t>Legal System and Protection of Property Rights</a:t>
            </a:r>
          </a:p>
          <a:p>
            <a:pPr marL="609600" indent="-609600">
              <a:spcBef>
                <a:spcPts val="1200"/>
              </a:spcBef>
              <a:spcAft>
                <a:spcPts val="1200"/>
              </a:spcAft>
              <a:buFontTx/>
              <a:buAutoNum type="arabicPeriod"/>
            </a:pPr>
            <a:r>
              <a:rPr lang="en-US" sz="2800" dirty="0"/>
              <a:t>Access to Sound Money</a:t>
            </a:r>
          </a:p>
          <a:p>
            <a:pPr marL="609600" indent="-609600">
              <a:spcBef>
                <a:spcPts val="1200"/>
              </a:spcBef>
              <a:spcAft>
                <a:spcPts val="1200"/>
              </a:spcAft>
              <a:buFontTx/>
              <a:buAutoNum type="arabicPeriod"/>
            </a:pPr>
            <a:r>
              <a:rPr lang="en-US" sz="2800" dirty="0"/>
              <a:t>Freedom to Trade Internationally</a:t>
            </a:r>
          </a:p>
          <a:p>
            <a:pPr marL="609600" indent="-609600">
              <a:spcBef>
                <a:spcPts val="1200"/>
              </a:spcBef>
              <a:spcAft>
                <a:spcPts val="1200"/>
              </a:spcAft>
              <a:buFontTx/>
              <a:buAutoNum type="arabicPeriod"/>
            </a:pPr>
            <a:r>
              <a:rPr lang="en-US" sz="2800" dirty="0"/>
              <a:t>Regulation of Capital, Labor, and Business</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26867" cy="6858000"/>
          </a:xfrm>
          <a:prstGeom prst="rect">
            <a:avLst/>
          </a:prstGeom>
        </p:spPr>
      </p:pic>
    </p:spTree>
    <p:extLst>
      <p:ext uri="{BB962C8B-B14F-4D97-AF65-F5344CB8AC3E}">
        <p14:creationId xmlns:p14="http://schemas.microsoft.com/office/powerpoint/2010/main" val="291243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051"/>
          <p:cNvGraphicFramePr>
            <a:graphicFrameLocks noGrp="1" noChangeAspect="1"/>
          </p:cNvGraphicFramePr>
          <p:nvPr>
            <p:ph type="chart" idx="1"/>
          </p:nvPr>
        </p:nvGraphicFramePr>
        <p:xfrm>
          <a:off x="207963" y="1522413"/>
          <a:ext cx="8535987" cy="4991100"/>
        </p:xfrm>
        <a:graphic>
          <a:graphicData uri="http://schemas.openxmlformats.org/drawingml/2006/chart">
            <c:chart xmlns:c="http://schemas.openxmlformats.org/drawingml/2006/chart" xmlns:r="http://schemas.openxmlformats.org/officeDocument/2006/relationships" r:id="rId2"/>
          </a:graphicData>
        </a:graphic>
      </p:graphicFrame>
      <p:sp>
        <p:nvSpPr>
          <p:cNvPr id="9219" name="Text Box 2053"/>
          <p:cNvSpPr txBox="1">
            <a:spLocks noChangeArrowheads="1"/>
          </p:cNvSpPr>
          <p:nvPr/>
        </p:nvSpPr>
        <p:spPr bwMode="auto">
          <a:xfrm>
            <a:off x="838200" y="6544507"/>
            <a:ext cx="4572000" cy="307777"/>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Source: EFW 2018, Exhibit 1.2.</a:t>
            </a:r>
          </a:p>
        </p:txBody>
      </p:sp>
      <p:sp>
        <p:nvSpPr>
          <p:cNvPr id="9220" name="Rectangle 2054"/>
          <p:cNvSpPr>
            <a:spLocks noChangeArrowheads="1"/>
          </p:cNvSpPr>
          <p:nvPr/>
        </p:nvSpPr>
        <p:spPr bwMode="auto">
          <a:xfrm>
            <a:off x="609600" y="228600"/>
            <a:ext cx="7772400" cy="1143000"/>
          </a:xfrm>
          <a:prstGeom prst="rect">
            <a:avLst/>
          </a:prstGeom>
          <a:noFill/>
          <a:ln w="9525">
            <a:noFill/>
            <a:miter lim="800000"/>
            <a:headEnd/>
            <a:tailEnd/>
          </a:ln>
        </p:spPr>
        <p:txBody>
          <a:bodyPr lIns="92075" tIns="46038" rIns="92075" bIns="46038"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charset="0"/>
                <a:ea typeface="+mn-ea"/>
                <a:cs typeface="+mn-cs"/>
              </a:rPr>
              <a:t>Economic Freedom Ratings, 2016</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Top 10</a:t>
            </a:r>
          </a:p>
        </p:txBody>
      </p:sp>
    </p:spTree>
    <p:extLst>
      <p:ext uri="{BB962C8B-B14F-4D97-AF65-F5344CB8AC3E}">
        <p14:creationId xmlns:p14="http://schemas.microsoft.com/office/powerpoint/2010/main" val="138994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051"/>
          <p:cNvGraphicFramePr>
            <a:graphicFrameLocks noGrp="1" noChangeAspect="1"/>
          </p:cNvGraphicFramePr>
          <p:nvPr>
            <p:ph type="chart" idx="1"/>
          </p:nvPr>
        </p:nvGraphicFramePr>
        <p:xfrm>
          <a:off x="207963" y="1522413"/>
          <a:ext cx="8535987" cy="4991100"/>
        </p:xfrm>
        <a:graphic>
          <a:graphicData uri="http://schemas.openxmlformats.org/drawingml/2006/chart">
            <c:chart xmlns:c="http://schemas.openxmlformats.org/drawingml/2006/chart" xmlns:r="http://schemas.openxmlformats.org/officeDocument/2006/relationships" r:id="rId2"/>
          </a:graphicData>
        </a:graphic>
      </p:graphicFrame>
      <p:sp>
        <p:nvSpPr>
          <p:cNvPr id="9219" name="Text Box 2053"/>
          <p:cNvSpPr txBox="1">
            <a:spLocks noChangeArrowheads="1"/>
          </p:cNvSpPr>
          <p:nvPr/>
        </p:nvSpPr>
        <p:spPr bwMode="auto">
          <a:xfrm>
            <a:off x="609600" y="6545133"/>
            <a:ext cx="4572000" cy="307777"/>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Source: EFW 2018, Exhibit 1.2.</a:t>
            </a:r>
          </a:p>
        </p:txBody>
      </p:sp>
      <p:sp>
        <p:nvSpPr>
          <p:cNvPr id="9220" name="Rectangle 2054"/>
          <p:cNvSpPr>
            <a:spLocks noChangeArrowheads="1"/>
          </p:cNvSpPr>
          <p:nvPr/>
        </p:nvSpPr>
        <p:spPr bwMode="auto">
          <a:xfrm>
            <a:off x="609600" y="228600"/>
            <a:ext cx="7772400" cy="1143000"/>
          </a:xfrm>
          <a:prstGeom prst="rect">
            <a:avLst/>
          </a:prstGeom>
          <a:noFill/>
          <a:ln w="9525">
            <a:noFill/>
            <a:miter lim="800000"/>
            <a:headEnd/>
            <a:tailEnd/>
          </a:ln>
        </p:spPr>
        <p:txBody>
          <a:bodyPr lIns="92075" tIns="46038" rIns="92075" bIns="46038"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charset="0"/>
                <a:ea typeface="+mn-ea"/>
                <a:cs typeface="+mn-cs"/>
              </a:rPr>
              <a:t>Economic Freedom Ratings, 2016</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Select Nations</a:t>
            </a:r>
          </a:p>
        </p:txBody>
      </p:sp>
    </p:spTree>
    <p:extLst>
      <p:ext uri="{BB962C8B-B14F-4D97-AF65-F5344CB8AC3E}">
        <p14:creationId xmlns:p14="http://schemas.microsoft.com/office/powerpoint/2010/main" val="342657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sp>
        <p:nvSpPr>
          <p:cNvPr id="47107" name="Content Placeholder 2"/>
          <p:cNvSpPr>
            <a:spLocks noGrp="1"/>
          </p:cNvSpPr>
          <p:nvPr>
            <p:ph idx="4294967295"/>
          </p:nvPr>
        </p:nvSpPr>
        <p:spPr>
          <a:xfrm>
            <a:off x="336176" y="1317298"/>
            <a:ext cx="8229600" cy="4702502"/>
          </a:xfrm>
        </p:spPr>
        <p:txBody>
          <a:bodyPr/>
          <a:lstStyle/>
          <a:p>
            <a:pPr marL="457200" indent="-457200">
              <a:lnSpc>
                <a:spcPct val="150000"/>
              </a:lnSpc>
              <a:buFont typeface="+mj-lt"/>
              <a:buAutoNum type="arabicPeriod"/>
            </a:pPr>
            <a:r>
              <a:rPr lang="en-US" sz="2600" dirty="0"/>
              <a:t>Economic freedom has </a:t>
            </a:r>
            <a:r>
              <a:rPr lang="en-US" sz="2600" u="sng" dirty="0"/>
              <a:t>increased</a:t>
            </a:r>
            <a:r>
              <a:rPr lang="en-US" sz="2600" dirty="0"/>
              <a:t> since 1980</a:t>
            </a:r>
          </a:p>
          <a:p>
            <a:pPr marL="457200" indent="-457200">
              <a:lnSpc>
                <a:spcPct val="150000"/>
              </a:lnSpc>
              <a:buFont typeface="+mj-lt"/>
              <a:buAutoNum type="arabicPeriod"/>
            </a:pPr>
            <a:r>
              <a:rPr lang="en-US" sz="2600" dirty="0"/>
              <a:t>Income gap between high-income and developing countries has narrowed (</a:t>
            </a:r>
            <a:r>
              <a:rPr lang="en-US" sz="2600" u="sng" dirty="0"/>
              <a:t>less</a:t>
            </a:r>
            <a:r>
              <a:rPr lang="en-US" sz="2600" dirty="0"/>
              <a:t> Income Inequality)</a:t>
            </a:r>
          </a:p>
          <a:p>
            <a:pPr marL="457200" indent="-457200">
              <a:lnSpc>
                <a:spcPct val="150000"/>
              </a:lnSpc>
              <a:buFont typeface="+mj-lt"/>
              <a:buAutoNum type="arabicPeriod"/>
            </a:pPr>
            <a:r>
              <a:rPr lang="en-US" sz="2600" dirty="0"/>
              <a:t>Economic freedom matters. Numerous studies indicate that countries with </a:t>
            </a:r>
            <a:r>
              <a:rPr lang="en-US" sz="2600" u="sng" dirty="0"/>
              <a:t>more economic freedom </a:t>
            </a:r>
            <a:r>
              <a:rPr lang="en-US" sz="2600" dirty="0"/>
              <a:t>have higher levels of investment, more rapid growth, and higher per capita GDP.</a:t>
            </a:r>
          </a:p>
          <a:p>
            <a:pPr marL="457200" indent="-457200">
              <a:buFont typeface="+mj-lt"/>
              <a:buAutoNum type="arabicPeriod"/>
            </a:pPr>
            <a:endParaRPr lang="en-US" sz="2200" dirty="0"/>
          </a:p>
          <a:p>
            <a:pPr marL="457200" lvl="1" indent="-457200">
              <a:buFontTx/>
              <a:buAutoNum type="arabicPeriod"/>
            </a:pPr>
            <a:endParaRPr lang="en-US" sz="1600" dirty="0"/>
          </a:p>
          <a:p>
            <a:pPr marL="457200" indent="-457200">
              <a:buAutoNum type="arabicPeriod"/>
            </a:pPr>
            <a:endParaRPr lang="en-US" sz="2000" dirty="0"/>
          </a:p>
        </p:txBody>
      </p:sp>
    </p:spTree>
    <p:extLst>
      <p:ext uri="{BB962C8B-B14F-4D97-AF65-F5344CB8AC3E}">
        <p14:creationId xmlns:p14="http://schemas.microsoft.com/office/powerpoint/2010/main" val="316696650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sp>
        <p:nvSpPr>
          <p:cNvPr id="47107" name="Content Placeholder 2"/>
          <p:cNvSpPr>
            <a:spLocks noGrp="1"/>
          </p:cNvSpPr>
          <p:nvPr>
            <p:ph idx="4294967295"/>
          </p:nvPr>
        </p:nvSpPr>
        <p:spPr>
          <a:xfrm>
            <a:off x="381000" y="990600"/>
            <a:ext cx="8229600" cy="671840"/>
          </a:xfrm>
        </p:spPr>
        <p:txBody>
          <a:bodyPr/>
          <a:lstStyle/>
          <a:p>
            <a:pPr marL="609600" indent="-609600">
              <a:buFontTx/>
              <a:buAutoNum type="arabicPeriod"/>
            </a:pPr>
            <a:r>
              <a:rPr lang="en-US" sz="2000" dirty="0"/>
              <a:t>Economic freedom has increased since 1980</a:t>
            </a:r>
          </a:p>
        </p:txBody>
      </p:sp>
      <p:pic>
        <p:nvPicPr>
          <p:cNvPr id="5" name="Picture 4">
            <a:extLst>
              <a:ext uri="{FF2B5EF4-FFF2-40B4-BE49-F238E27FC236}">
                <a16:creationId xmlns:a16="http://schemas.microsoft.com/office/drawing/2014/main" id="{CDDF1BF9-6E76-4D75-BDF8-EB3883089AC1}"/>
              </a:ext>
            </a:extLst>
          </p:cNvPr>
          <p:cNvPicPr>
            <a:picLocks noChangeAspect="1"/>
          </p:cNvPicPr>
          <p:nvPr/>
        </p:nvPicPr>
        <p:blipFill>
          <a:blip r:embed="rId4"/>
          <a:stretch>
            <a:fillRect/>
          </a:stretch>
        </p:blipFill>
        <p:spPr>
          <a:xfrm>
            <a:off x="990600" y="1593085"/>
            <a:ext cx="7086600" cy="5156376"/>
          </a:xfrm>
          <a:prstGeom prst="rect">
            <a:avLst/>
          </a:prstGeom>
        </p:spPr>
      </p:pic>
    </p:spTree>
    <p:extLst>
      <p:ext uri="{BB962C8B-B14F-4D97-AF65-F5344CB8AC3E}">
        <p14:creationId xmlns:p14="http://schemas.microsoft.com/office/powerpoint/2010/main" val="306396953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 Island Tom and Jennifer 5-27-11.tif"/>
          <p:cNvPicPr>
            <a:picLocks noGrp="1" noChangeAspect="1"/>
          </p:cNvPicPr>
          <p:nvPr>
            <p:ph idx="1"/>
          </p:nvPr>
        </p:nvPicPr>
        <p:blipFill>
          <a:blip r:embed="rId3" cstate="print"/>
          <a:stretch>
            <a:fillRect/>
          </a:stretch>
        </p:blipFill>
        <p:spPr>
          <a:xfrm>
            <a:off x="533400" y="533400"/>
            <a:ext cx="7935678" cy="5592763"/>
          </a:xfrm>
        </p:spPr>
      </p:pic>
      <p:sp>
        <p:nvSpPr>
          <p:cNvPr id="3" name="Cloud Callout 2"/>
          <p:cNvSpPr/>
          <p:nvPr/>
        </p:nvSpPr>
        <p:spPr>
          <a:xfrm>
            <a:off x="457200" y="1447800"/>
            <a:ext cx="3581400" cy="1524000"/>
          </a:xfrm>
          <a:prstGeom prst="cloudCallout">
            <a:avLst>
              <a:gd name="adj1" fmla="val -10027"/>
              <a:gd name="adj2" fmla="val 636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What should I do today?</a:t>
            </a:r>
          </a:p>
        </p:txBody>
      </p:sp>
      <p:sp>
        <p:nvSpPr>
          <p:cNvPr id="5" name="Cloud Callout 4"/>
          <p:cNvSpPr/>
          <p:nvPr/>
        </p:nvSpPr>
        <p:spPr>
          <a:xfrm>
            <a:off x="4724400" y="1447800"/>
            <a:ext cx="3429000" cy="1447800"/>
          </a:xfrm>
          <a:prstGeom prst="cloudCallout">
            <a:avLst>
              <a:gd name="adj1" fmla="val -15463"/>
              <a:gd name="adj2" fmla="val 58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What should I do today?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grpId="0" nodeType="clickEffect">
                                  <p:stCondLst>
                                    <p:cond delay="0"/>
                                  </p:stCondLst>
                                  <p:childTnLst>
                                    <p:animEffect transition="out" filter="checkerboard(across)">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sp>
        <p:nvSpPr>
          <p:cNvPr id="47107" name="Content Placeholder 2"/>
          <p:cNvSpPr>
            <a:spLocks noGrp="1"/>
          </p:cNvSpPr>
          <p:nvPr>
            <p:ph idx="4294967295"/>
          </p:nvPr>
        </p:nvSpPr>
        <p:spPr>
          <a:xfrm>
            <a:off x="381000" y="838200"/>
            <a:ext cx="8229600" cy="838200"/>
          </a:xfrm>
        </p:spPr>
        <p:txBody>
          <a:bodyPr/>
          <a:lstStyle/>
          <a:p>
            <a:pPr marL="457200" indent="-457200">
              <a:buFont typeface="+mj-lt"/>
              <a:buAutoNum type="arabicPeriod" startAt="2"/>
            </a:pPr>
            <a:r>
              <a:rPr lang="en-US" sz="2000" dirty="0"/>
              <a:t>Income gap between high-income and developing countries has narrowed</a:t>
            </a:r>
          </a:p>
        </p:txBody>
      </p:sp>
      <p:graphicFrame>
        <p:nvGraphicFramePr>
          <p:cNvPr id="7" name="Chart 6">
            <a:extLst>
              <a:ext uri="{FF2B5EF4-FFF2-40B4-BE49-F238E27FC236}">
                <a16:creationId xmlns:a16="http://schemas.microsoft.com/office/drawing/2014/main" id="{42187895-95F5-4EA9-87DD-BBDAEC756FCB}"/>
              </a:ext>
            </a:extLst>
          </p:cNvPr>
          <p:cNvGraphicFramePr>
            <a:graphicFrameLocks/>
          </p:cNvGraphicFramePr>
          <p:nvPr>
            <p:extLst>
              <p:ext uri="{D42A27DB-BD31-4B8C-83A1-F6EECF244321}">
                <p14:modId xmlns:p14="http://schemas.microsoft.com/office/powerpoint/2010/main" val="1293563913"/>
              </p:ext>
            </p:extLst>
          </p:nvPr>
        </p:nvGraphicFramePr>
        <p:xfrm>
          <a:off x="76200" y="2229782"/>
          <a:ext cx="5410200" cy="46282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6BE9511-2EE5-4B4E-B9B0-123497468F19}"/>
              </a:ext>
            </a:extLst>
          </p:cNvPr>
          <p:cNvGraphicFramePr>
            <a:graphicFrameLocks/>
          </p:cNvGraphicFramePr>
          <p:nvPr>
            <p:extLst>
              <p:ext uri="{D42A27DB-BD31-4B8C-83A1-F6EECF244321}">
                <p14:modId xmlns:p14="http://schemas.microsoft.com/office/powerpoint/2010/main" val="1126193035"/>
              </p:ext>
            </p:extLst>
          </p:nvPr>
        </p:nvGraphicFramePr>
        <p:xfrm>
          <a:off x="5410200" y="2229781"/>
          <a:ext cx="3276600" cy="4168041"/>
        </p:xfrm>
        <a:graphic>
          <a:graphicData uri="http://schemas.openxmlformats.org/drawingml/2006/chart">
            <c:chart xmlns:c="http://schemas.openxmlformats.org/drawingml/2006/chart" xmlns:r="http://schemas.openxmlformats.org/officeDocument/2006/relationships" r:id="rId5"/>
          </a:graphicData>
        </a:graphic>
      </p:graphicFrame>
      <p:sp>
        <p:nvSpPr>
          <p:cNvPr id="2" name="Rectangle 1">
            <a:extLst>
              <a:ext uri="{FF2B5EF4-FFF2-40B4-BE49-F238E27FC236}">
                <a16:creationId xmlns:a16="http://schemas.microsoft.com/office/drawing/2014/main" id="{E3640BD1-6436-4A23-AE61-1860D81C5D39}"/>
              </a:ext>
            </a:extLst>
          </p:cNvPr>
          <p:cNvSpPr/>
          <p:nvPr/>
        </p:nvSpPr>
        <p:spPr>
          <a:xfrm>
            <a:off x="3200400" y="6397823"/>
            <a:ext cx="5105400" cy="307777"/>
          </a:xfrm>
          <a:prstGeom prst="rect">
            <a:avLst/>
          </a:prstGeom>
        </p:spPr>
        <p:txBody>
          <a:bodyPr wrap="square">
            <a:spAutoFit/>
          </a:bodyPr>
          <a:lstStyle/>
          <a:p>
            <a:r>
              <a:rPr lang="en-US" sz="1400" dirty="0">
                <a:solidFill>
                  <a:schemeClr val="tx1">
                    <a:lumMod val="65000"/>
                    <a:lumOff val="35000"/>
                  </a:schemeClr>
                </a:solidFill>
              </a:rPr>
              <a:t>Population Weighted Average Annual Growth Rate (percent)</a:t>
            </a:r>
          </a:p>
        </p:txBody>
      </p:sp>
      <p:sp>
        <p:nvSpPr>
          <p:cNvPr id="3" name="Rectangle 2">
            <a:extLst>
              <a:ext uri="{FF2B5EF4-FFF2-40B4-BE49-F238E27FC236}">
                <a16:creationId xmlns:a16="http://schemas.microsoft.com/office/drawing/2014/main" id="{8BD8C053-43C4-45B8-83DD-9D215E2C52CD}"/>
              </a:ext>
            </a:extLst>
          </p:cNvPr>
          <p:cNvSpPr/>
          <p:nvPr/>
        </p:nvSpPr>
        <p:spPr>
          <a:xfrm>
            <a:off x="2057400" y="1600200"/>
            <a:ext cx="6934200" cy="584775"/>
          </a:xfrm>
          <a:prstGeom prst="rect">
            <a:avLst/>
          </a:prstGeom>
        </p:spPr>
        <p:txBody>
          <a:bodyPr wrap="square">
            <a:spAutoFit/>
          </a:bodyPr>
          <a:lstStyle/>
          <a:p>
            <a:pPr algn="ctr"/>
            <a:r>
              <a:rPr lang="en-US" sz="1600" dirty="0">
                <a:solidFill>
                  <a:prstClr val="black">
                    <a:lumMod val="65000"/>
                    <a:lumOff val="35000"/>
                  </a:prstClr>
                </a:solidFill>
              </a:rPr>
              <a:t>Growth Rates of per capita GDP for Several Groups of Countries </a:t>
            </a:r>
          </a:p>
          <a:p>
            <a:pPr algn="ctr"/>
            <a:r>
              <a:rPr lang="en-US" sz="1600" dirty="0">
                <a:solidFill>
                  <a:prstClr val="black">
                    <a:lumMod val="65000"/>
                    <a:lumOff val="35000"/>
                  </a:prstClr>
                </a:solidFill>
              </a:rPr>
              <a:t>(Periods 1995-2015 and 2005-2015)</a:t>
            </a:r>
            <a:endParaRPr lang="en-US" sz="1600" dirty="0"/>
          </a:p>
        </p:txBody>
      </p:sp>
    </p:spTree>
    <p:extLst>
      <p:ext uri="{BB962C8B-B14F-4D97-AF65-F5344CB8AC3E}">
        <p14:creationId xmlns:p14="http://schemas.microsoft.com/office/powerpoint/2010/main" val="401784184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sp>
        <p:nvSpPr>
          <p:cNvPr id="47107" name="Content Placeholder 2"/>
          <p:cNvSpPr>
            <a:spLocks noGrp="1"/>
          </p:cNvSpPr>
          <p:nvPr>
            <p:ph idx="4294967295"/>
          </p:nvPr>
        </p:nvSpPr>
        <p:spPr>
          <a:xfrm>
            <a:off x="381000" y="838200"/>
            <a:ext cx="8458200" cy="838200"/>
          </a:xfrm>
        </p:spPr>
        <p:txBody>
          <a:bodyPr/>
          <a:lstStyle/>
          <a:p>
            <a:pPr marL="457200" indent="-457200">
              <a:buFont typeface="+mj-lt"/>
              <a:buAutoNum type="arabicPeriod" startAt="3"/>
            </a:pPr>
            <a:r>
              <a:rPr lang="en-US" sz="2000" dirty="0"/>
              <a:t>Economic freedom matters. Numerous studies indicate that countries with more economic freedom have higher levels of investment, more rapid growth, and higher per capita GDP.</a:t>
            </a:r>
          </a:p>
        </p:txBody>
      </p:sp>
      <p:pic>
        <p:nvPicPr>
          <p:cNvPr id="6" name="Picture 5">
            <a:extLst>
              <a:ext uri="{FF2B5EF4-FFF2-40B4-BE49-F238E27FC236}">
                <a16:creationId xmlns:a16="http://schemas.microsoft.com/office/drawing/2014/main" id="{74FF485A-03D8-4400-ACC4-B2158670F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828800"/>
            <a:ext cx="6477000" cy="4857750"/>
          </a:xfrm>
          <a:prstGeom prst="rect">
            <a:avLst/>
          </a:prstGeom>
        </p:spPr>
      </p:pic>
    </p:spTree>
    <p:extLst>
      <p:ext uri="{BB962C8B-B14F-4D97-AF65-F5344CB8AC3E}">
        <p14:creationId xmlns:p14="http://schemas.microsoft.com/office/powerpoint/2010/main" val="2287524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sp>
        <p:nvSpPr>
          <p:cNvPr id="47107" name="Content Placeholder 2"/>
          <p:cNvSpPr>
            <a:spLocks noGrp="1"/>
          </p:cNvSpPr>
          <p:nvPr>
            <p:ph idx="4294967295"/>
          </p:nvPr>
        </p:nvSpPr>
        <p:spPr>
          <a:xfrm>
            <a:off x="381000" y="838200"/>
            <a:ext cx="8534400" cy="838200"/>
          </a:xfrm>
        </p:spPr>
        <p:txBody>
          <a:bodyPr/>
          <a:lstStyle/>
          <a:p>
            <a:pPr marL="457200" indent="-457200">
              <a:buFont typeface="+mj-lt"/>
              <a:buAutoNum type="arabicPeriod" startAt="3"/>
            </a:pPr>
            <a:r>
              <a:rPr lang="en-US" sz="2000" dirty="0"/>
              <a:t>Economic freedom matters. Numerous studies indicate that countries with more economic freedom have higher levels of investment, more rapid growth, and higher per capita GDP.</a:t>
            </a:r>
          </a:p>
        </p:txBody>
      </p:sp>
      <p:pic>
        <p:nvPicPr>
          <p:cNvPr id="2" name="Picture 1">
            <a:extLst>
              <a:ext uri="{FF2B5EF4-FFF2-40B4-BE49-F238E27FC236}">
                <a16:creationId xmlns:a16="http://schemas.microsoft.com/office/drawing/2014/main" id="{612A2D28-CCFE-4DCC-B9F2-CB9902CF0877}"/>
              </a:ext>
            </a:extLst>
          </p:cNvPr>
          <p:cNvPicPr>
            <a:picLocks noChangeAspect="1"/>
          </p:cNvPicPr>
          <p:nvPr/>
        </p:nvPicPr>
        <p:blipFill>
          <a:blip r:embed="rId4"/>
          <a:stretch>
            <a:fillRect/>
          </a:stretch>
        </p:blipFill>
        <p:spPr>
          <a:xfrm>
            <a:off x="609600" y="1905000"/>
            <a:ext cx="8330046" cy="4953000"/>
          </a:xfrm>
          <a:prstGeom prst="rect">
            <a:avLst/>
          </a:prstGeom>
        </p:spPr>
      </p:pic>
    </p:spTree>
    <p:extLst>
      <p:ext uri="{BB962C8B-B14F-4D97-AF65-F5344CB8AC3E}">
        <p14:creationId xmlns:p14="http://schemas.microsoft.com/office/powerpoint/2010/main" val="355721251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sp>
        <p:nvSpPr>
          <p:cNvPr id="47107" name="Content Placeholder 2"/>
          <p:cNvSpPr>
            <a:spLocks noGrp="1"/>
          </p:cNvSpPr>
          <p:nvPr>
            <p:ph idx="4294967295"/>
          </p:nvPr>
        </p:nvSpPr>
        <p:spPr>
          <a:xfrm>
            <a:off x="381000" y="838200"/>
            <a:ext cx="8534400" cy="838200"/>
          </a:xfrm>
        </p:spPr>
        <p:txBody>
          <a:bodyPr/>
          <a:lstStyle/>
          <a:p>
            <a:pPr marL="457200" indent="-457200">
              <a:buFont typeface="+mj-lt"/>
              <a:buAutoNum type="arabicPeriod" startAt="3"/>
            </a:pPr>
            <a:r>
              <a:rPr lang="en-US" sz="2000" dirty="0"/>
              <a:t>Economic freedom matters. Numerous studies indicate that countries with more economic freedom have higher levels of investment, more rapid growth, and higher per capita GDP.</a:t>
            </a:r>
          </a:p>
        </p:txBody>
      </p:sp>
      <p:pic>
        <p:nvPicPr>
          <p:cNvPr id="2" name="Picture 1">
            <a:extLst>
              <a:ext uri="{FF2B5EF4-FFF2-40B4-BE49-F238E27FC236}">
                <a16:creationId xmlns:a16="http://schemas.microsoft.com/office/drawing/2014/main" id="{4C0B7934-DB35-4F10-99AA-96D4C65ECED3}"/>
              </a:ext>
            </a:extLst>
          </p:cNvPr>
          <p:cNvPicPr>
            <a:picLocks noChangeAspect="1"/>
          </p:cNvPicPr>
          <p:nvPr/>
        </p:nvPicPr>
        <p:blipFill>
          <a:blip r:embed="rId4"/>
          <a:stretch>
            <a:fillRect/>
          </a:stretch>
        </p:blipFill>
        <p:spPr>
          <a:xfrm>
            <a:off x="616580" y="1904999"/>
            <a:ext cx="8077200" cy="4890232"/>
          </a:xfrm>
          <a:prstGeom prst="rect">
            <a:avLst/>
          </a:prstGeom>
        </p:spPr>
      </p:pic>
    </p:spTree>
    <p:extLst>
      <p:ext uri="{BB962C8B-B14F-4D97-AF65-F5344CB8AC3E}">
        <p14:creationId xmlns:p14="http://schemas.microsoft.com/office/powerpoint/2010/main" val="287309953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pic>
        <p:nvPicPr>
          <p:cNvPr id="4" name="Picture 3">
            <a:extLst>
              <a:ext uri="{FF2B5EF4-FFF2-40B4-BE49-F238E27FC236}">
                <a16:creationId xmlns:a16="http://schemas.microsoft.com/office/drawing/2014/main" id="{A3A0AC53-2A64-4F9A-BCB2-87C8FA8862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55" y="796605"/>
            <a:ext cx="8077200" cy="6057900"/>
          </a:xfrm>
          <a:prstGeom prst="rect">
            <a:avLst/>
          </a:prstGeom>
        </p:spPr>
      </p:pic>
    </p:spTree>
    <p:extLst>
      <p:ext uri="{BB962C8B-B14F-4D97-AF65-F5344CB8AC3E}">
        <p14:creationId xmlns:p14="http://schemas.microsoft.com/office/powerpoint/2010/main" val="381618284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sp>
        <p:nvSpPr>
          <p:cNvPr id="47107" name="Content Placeholder 2"/>
          <p:cNvSpPr>
            <a:spLocks noGrp="1"/>
          </p:cNvSpPr>
          <p:nvPr>
            <p:ph idx="4294967295"/>
          </p:nvPr>
        </p:nvSpPr>
        <p:spPr>
          <a:xfrm>
            <a:off x="381000" y="838200"/>
            <a:ext cx="8534400" cy="838200"/>
          </a:xfrm>
        </p:spPr>
        <p:txBody>
          <a:bodyPr/>
          <a:lstStyle/>
          <a:p>
            <a:pPr marL="457200" indent="-457200">
              <a:buFont typeface="+mj-lt"/>
              <a:buAutoNum type="arabicPeriod" startAt="3"/>
            </a:pPr>
            <a:r>
              <a:rPr lang="en-US" sz="2000" dirty="0"/>
              <a:t>Economic freedom matters. Numerous studies indicate that countries with more economic freedom have higher levels of investment, more rapid growth, and higher per capita GDP.</a:t>
            </a:r>
          </a:p>
        </p:txBody>
      </p:sp>
      <p:pic>
        <p:nvPicPr>
          <p:cNvPr id="6" name="Picture 5">
            <a:extLst>
              <a:ext uri="{FF2B5EF4-FFF2-40B4-BE49-F238E27FC236}">
                <a16:creationId xmlns:a16="http://schemas.microsoft.com/office/drawing/2014/main" id="{349CC685-F7B6-4E42-B0A4-2D5FCA6E17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873367"/>
            <a:ext cx="6629400" cy="4972050"/>
          </a:xfrm>
          <a:prstGeom prst="rect">
            <a:avLst/>
          </a:prstGeom>
        </p:spPr>
      </p:pic>
    </p:spTree>
    <p:extLst>
      <p:ext uri="{BB962C8B-B14F-4D97-AF65-F5344CB8AC3E}">
        <p14:creationId xmlns:p14="http://schemas.microsoft.com/office/powerpoint/2010/main" val="355039626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pic>
        <p:nvPicPr>
          <p:cNvPr id="2" name="Picture 1">
            <a:extLst>
              <a:ext uri="{FF2B5EF4-FFF2-40B4-BE49-F238E27FC236}">
                <a16:creationId xmlns:a16="http://schemas.microsoft.com/office/drawing/2014/main" id="{E0038BA5-289D-423D-BFA4-3F748B57CF43}"/>
              </a:ext>
            </a:extLst>
          </p:cNvPr>
          <p:cNvPicPr>
            <a:picLocks noChangeAspect="1"/>
          </p:cNvPicPr>
          <p:nvPr/>
        </p:nvPicPr>
        <p:blipFill>
          <a:blip r:embed="rId4"/>
          <a:stretch>
            <a:fillRect/>
          </a:stretch>
        </p:blipFill>
        <p:spPr>
          <a:xfrm>
            <a:off x="5672559" y="6232071"/>
            <a:ext cx="396228" cy="191728"/>
          </a:xfrm>
          <a:prstGeom prst="rect">
            <a:avLst/>
          </a:prstGeom>
        </p:spPr>
      </p:pic>
      <p:pic>
        <p:nvPicPr>
          <p:cNvPr id="5" name="Picture 4">
            <a:extLst>
              <a:ext uri="{FF2B5EF4-FFF2-40B4-BE49-F238E27FC236}">
                <a16:creationId xmlns:a16="http://schemas.microsoft.com/office/drawing/2014/main" id="{3E91FE39-BB6C-45FC-A524-9CCB4B8C5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466" y="914400"/>
            <a:ext cx="7924800" cy="5943600"/>
          </a:xfrm>
          <a:prstGeom prst="rect">
            <a:avLst/>
          </a:prstGeom>
        </p:spPr>
      </p:pic>
    </p:spTree>
    <p:extLst>
      <p:ext uri="{BB962C8B-B14F-4D97-AF65-F5344CB8AC3E}">
        <p14:creationId xmlns:p14="http://schemas.microsoft.com/office/powerpoint/2010/main" val="170379260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pic>
        <p:nvPicPr>
          <p:cNvPr id="2" name="Picture 1">
            <a:extLst>
              <a:ext uri="{FF2B5EF4-FFF2-40B4-BE49-F238E27FC236}">
                <a16:creationId xmlns:a16="http://schemas.microsoft.com/office/drawing/2014/main" id="{103C29CD-BCD1-45EF-B2D3-A96247118F97}"/>
              </a:ext>
            </a:extLst>
          </p:cNvPr>
          <p:cNvPicPr>
            <a:picLocks noChangeAspect="1"/>
          </p:cNvPicPr>
          <p:nvPr/>
        </p:nvPicPr>
        <p:blipFill>
          <a:blip r:embed="rId4"/>
          <a:stretch>
            <a:fillRect/>
          </a:stretch>
        </p:blipFill>
        <p:spPr>
          <a:xfrm>
            <a:off x="235581" y="824870"/>
            <a:ext cx="8534400" cy="6019170"/>
          </a:xfrm>
          <a:prstGeom prst="rect">
            <a:avLst/>
          </a:prstGeom>
        </p:spPr>
      </p:pic>
    </p:spTree>
    <p:extLst>
      <p:ext uri="{BB962C8B-B14F-4D97-AF65-F5344CB8AC3E}">
        <p14:creationId xmlns:p14="http://schemas.microsoft.com/office/powerpoint/2010/main" val="244213781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81000" y="0"/>
            <a:ext cx="8229600" cy="868362"/>
          </a:xfrm>
        </p:spPr>
        <p:txBody>
          <a:bodyPr/>
          <a:lstStyle/>
          <a:p>
            <a:r>
              <a:rPr lang="en-US" sz="3800" dirty="0"/>
              <a:t>Three Lessons from the EFW Project</a:t>
            </a:r>
          </a:p>
        </p:txBody>
      </p:sp>
      <p:pic>
        <p:nvPicPr>
          <p:cNvPr id="4" name="Picture 3">
            <a:extLst>
              <a:ext uri="{FF2B5EF4-FFF2-40B4-BE49-F238E27FC236}">
                <a16:creationId xmlns:a16="http://schemas.microsoft.com/office/drawing/2014/main" id="{394F95A7-C39D-40AD-96D9-14CBFC1B5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1" y="742950"/>
            <a:ext cx="8153399" cy="6115050"/>
          </a:xfrm>
          <a:prstGeom prst="rect">
            <a:avLst/>
          </a:prstGeom>
        </p:spPr>
      </p:pic>
    </p:spTree>
    <p:extLst>
      <p:ext uri="{BB962C8B-B14F-4D97-AF65-F5344CB8AC3E}">
        <p14:creationId xmlns:p14="http://schemas.microsoft.com/office/powerpoint/2010/main" val="263144812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7817-F6FE-4AC0-88E6-A0AAE513EDF1}"/>
              </a:ext>
            </a:extLst>
          </p:cNvPr>
          <p:cNvSpPr>
            <a:spLocks noGrp="1"/>
          </p:cNvSpPr>
          <p:nvPr>
            <p:ph type="title"/>
          </p:nvPr>
        </p:nvSpPr>
        <p:spPr>
          <a:xfrm>
            <a:off x="723900" y="291442"/>
            <a:ext cx="7010400" cy="557659"/>
          </a:xfrm>
        </p:spPr>
        <p:txBody>
          <a:bodyPr/>
          <a:lstStyle/>
          <a:p>
            <a:r>
              <a:rPr lang="en-US" sz="2800" dirty="0"/>
              <a:t>Guatemala ranked 23 of 162?</a:t>
            </a:r>
          </a:p>
        </p:txBody>
      </p:sp>
      <p:pic>
        <p:nvPicPr>
          <p:cNvPr id="4" name="Picture 3">
            <a:extLst>
              <a:ext uri="{FF2B5EF4-FFF2-40B4-BE49-F238E27FC236}">
                <a16:creationId xmlns:a16="http://schemas.microsoft.com/office/drawing/2014/main" id="{68FA0558-B1DE-417A-ADBB-19912620F956}"/>
              </a:ext>
            </a:extLst>
          </p:cNvPr>
          <p:cNvPicPr>
            <a:picLocks noChangeAspect="1"/>
          </p:cNvPicPr>
          <p:nvPr/>
        </p:nvPicPr>
        <p:blipFill>
          <a:blip r:embed="rId2"/>
          <a:stretch>
            <a:fillRect/>
          </a:stretch>
        </p:blipFill>
        <p:spPr>
          <a:xfrm>
            <a:off x="609600" y="762000"/>
            <a:ext cx="7543800" cy="4855021"/>
          </a:xfrm>
          <a:prstGeom prst="rect">
            <a:avLst/>
          </a:prstGeom>
        </p:spPr>
      </p:pic>
    </p:spTree>
    <p:extLst>
      <p:ext uri="{BB962C8B-B14F-4D97-AF65-F5344CB8AC3E}">
        <p14:creationId xmlns:p14="http://schemas.microsoft.com/office/powerpoint/2010/main" val="1357209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3 Opportunity Cost 5-28-11.tif"/>
          <p:cNvPicPr>
            <a:picLocks noGrp="1" noChangeAspect="1"/>
          </p:cNvPicPr>
          <p:nvPr>
            <p:ph idx="1"/>
          </p:nvPr>
        </p:nvPicPr>
        <p:blipFill>
          <a:blip r:embed="rId3" cstate="print"/>
          <a:stretch>
            <a:fillRect/>
          </a:stretch>
        </p:blipFill>
        <p:spPr>
          <a:xfrm>
            <a:off x="1447800" y="1524000"/>
            <a:ext cx="11849570" cy="5105400"/>
          </a:xfrm>
        </p:spPr>
      </p:pic>
      <p:sp>
        <p:nvSpPr>
          <p:cNvPr id="3" name="TextBox 2"/>
          <p:cNvSpPr txBox="1"/>
          <p:nvPr/>
        </p:nvSpPr>
        <p:spPr>
          <a:xfrm>
            <a:off x="3810000" y="3200400"/>
            <a:ext cx="30895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4C = 4F therefore “1F costs 1C”</a:t>
            </a:r>
          </a:p>
        </p:txBody>
      </p:sp>
      <p:pic>
        <p:nvPicPr>
          <p:cNvPr id="1027" name="Picture 3"/>
          <p:cNvPicPr>
            <a:picLocks noChangeAspect="1" noChangeArrowheads="1"/>
          </p:cNvPicPr>
          <p:nvPr/>
        </p:nvPicPr>
        <p:blipFill>
          <a:blip r:embed="rId4" cstate="print"/>
          <a:srcRect/>
          <a:stretch>
            <a:fillRect/>
          </a:stretch>
        </p:blipFill>
        <p:spPr bwMode="auto">
          <a:xfrm>
            <a:off x="2743200" y="1905000"/>
            <a:ext cx="2066925" cy="828675"/>
          </a:xfrm>
          <a:prstGeom prst="rect">
            <a:avLst/>
          </a:prstGeom>
          <a:noFill/>
          <a:ln w="9525">
            <a:noFill/>
            <a:miter lim="800000"/>
            <a:headEnd/>
            <a:tailEnd/>
          </a:ln>
        </p:spPr>
      </p:pic>
      <p:sp>
        <p:nvSpPr>
          <p:cNvPr id="6" name="Title 1"/>
          <p:cNvSpPr>
            <a:spLocks noGrp="1"/>
          </p:cNvSpPr>
          <p:nvPr>
            <p:ph type="title"/>
          </p:nvPr>
        </p:nvSpPr>
        <p:spPr>
          <a:xfrm>
            <a:off x="457200" y="155448"/>
            <a:ext cx="8229600" cy="1252728"/>
          </a:xfrm>
        </p:spPr>
        <p:txBody>
          <a:bodyPr/>
          <a:lstStyle/>
          <a:p>
            <a:r>
              <a:rPr lang="en-US" dirty="0"/>
              <a:t>Tom’s </a:t>
            </a:r>
            <a:r>
              <a:rPr lang="en-US" dirty="0" err="1"/>
              <a:t>Posibilities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91282-D441-4420-96B4-56F5BE295197}"/>
              </a:ext>
            </a:extLst>
          </p:cNvPr>
          <p:cNvSpPr>
            <a:spLocks noGrp="1"/>
          </p:cNvSpPr>
          <p:nvPr>
            <p:ph type="title"/>
          </p:nvPr>
        </p:nvSpPr>
        <p:spPr/>
        <p:txBody>
          <a:bodyPr/>
          <a:lstStyle/>
          <a:p>
            <a:r>
              <a:rPr lang="en-US" dirty="0"/>
              <a:t>Overall Rank of 23 in the World</a:t>
            </a:r>
          </a:p>
        </p:txBody>
      </p:sp>
      <p:graphicFrame>
        <p:nvGraphicFramePr>
          <p:cNvPr id="3" name="Chart 2">
            <a:extLst>
              <a:ext uri="{FF2B5EF4-FFF2-40B4-BE49-F238E27FC236}">
                <a16:creationId xmlns:a16="http://schemas.microsoft.com/office/drawing/2014/main" id="{84DF6A90-4598-435B-97CA-A030B33C9B20}"/>
              </a:ext>
            </a:extLst>
          </p:cNvPr>
          <p:cNvGraphicFramePr>
            <a:graphicFrameLocks/>
          </p:cNvGraphicFramePr>
          <p:nvPr>
            <p:extLst>
              <p:ext uri="{D42A27DB-BD31-4B8C-83A1-F6EECF244321}">
                <p14:modId xmlns:p14="http://schemas.microsoft.com/office/powerpoint/2010/main" val="485952576"/>
              </p:ext>
            </p:extLst>
          </p:nvPr>
        </p:nvGraphicFramePr>
        <p:xfrm>
          <a:off x="1219200" y="1756886"/>
          <a:ext cx="6857999" cy="45677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5413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F846E15-D930-4A72-A272-B5ABCB53589B}"/>
              </a:ext>
            </a:extLst>
          </p:cNvPr>
          <p:cNvGraphicFramePr>
            <a:graphicFrameLocks/>
          </p:cNvGraphicFramePr>
          <p:nvPr>
            <p:extLst>
              <p:ext uri="{D42A27DB-BD31-4B8C-83A1-F6EECF244321}">
                <p14:modId xmlns:p14="http://schemas.microsoft.com/office/powerpoint/2010/main" val="3057469656"/>
              </p:ext>
            </p:extLst>
          </p:nvPr>
        </p:nvGraphicFramePr>
        <p:xfrm>
          <a:off x="533400" y="1600200"/>
          <a:ext cx="7848600" cy="4491988"/>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2C18B1B8-AF89-406A-B4DE-A2F2E159F42E}"/>
              </a:ext>
            </a:extLst>
          </p:cNvPr>
          <p:cNvSpPr>
            <a:spLocks noGrp="1"/>
          </p:cNvSpPr>
          <p:nvPr>
            <p:ph type="title"/>
          </p:nvPr>
        </p:nvSpPr>
        <p:spPr/>
        <p:txBody>
          <a:bodyPr/>
          <a:lstStyle/>
          <a:p>
            <a:r>
              <a:rPr lang="en-US" dirty="0"/>
              <a:t>Overall score 7.64 (most free?)</a:t>
            </a:r>
          </a:p>
        </p:txBody>
      </p:sp>
      <p:sp>
        <p:nvSpPr>
          <p:cNvPr id="4" name="Speech Bubble: Rectangle with Corners Rounded 3">
            <a:extLst>
              <a:ext uri="{FF2B5EF4-FFF2-40B4-BE49-F238E27FC236}">
                <a16:creationId xmlns:a16="http://schemas.microsoft.com/office/drawing/2014/main" id="{6F75239E-9E62-4123-A879-C9CD3E609C19}"/>
              </a:ext>
            </a:extLst>
          </p:cNvPr>
          <p:cNvSpPr/>
          <p:nvPr/>
        </p:nvSpPr>
        <p:spPr>
          <a:xfrm>
            <a:off x="1219200" y="1417638"/>
            <a:ext cx="533400" cy="489277"/>
          </a:xfrm>
          <a:prstGeom prst="wedgeRoundRectCallout">
            <a:avLst>
              <a:gd name="adj1" fmla="val 91526"/>
              <a:gd name="adj2" fmla="val 1597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Speech Bubble: Rectangle with Corners Rounded 4">
            <a:extLst>
              <a:ext uri="{FF2B5EF4-FFF2-40B4-BE49-F238E27FC236}">
                <a16:creationId xmlns:a16="http://schemas.microsoft.com/office/drawing/2014/main" id="{FC40B42E-2AB5-4253-9D88-10ED6189EA14}"/>
              </a:ext>
            </a:extLst>
          </p:cNvPr>
          <p:cNvSpPr/>
          <p:nvPr/>
        </p:nvSpPr>
        <p:spPr>
          <a:xfrm>
            <a:off x="3047999" y="2057400"/>
            <a:ext cx="762001" cy="489277"/>
          </a:xfrm>
          <a:prstGeom prst="wedgeRoundRectCallout">
            <a:avLst>
              <a:gd name="adj1" fmla="val 7036"/>
              <a:gd name="adj2" fmla="val 3229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#110</a:t>
            </a:r>
          </a:p>
        </p:txBody>
      </p:sp>
      <p:sp>
        <p:nvSpPr>
          <p:cNvPr id="6" name="Speech Bubble: Rectangle with Corners Rounded 5">
            <a:extLst>
              <a:ext uri="{FF2B5EF4-FFF2-40B4-BE49-F238E27FC236}">
                <a16:creationId xmlns:a16="http://schemas.microsoft.com/office/drawing/2014/main" id="{AD509422-300B-4877-B9BB-25120A8FAF81}"/>
              </a:ext>
            </a:extLst>
          </p:cNvPr>
          <p:cNvSpPr/>
          <p:nvPr/>
        </p:nvSpPr>
        <p:spPr>
          <a:xfrm>
            <a:off x="5943600" y="1355561"/>
            <a:ext cx="762001" cy="489277"/>
          </a:xfrm>
          <a:prstGeom prst="wedgeRoundRectCallout">
            <a:avLst>
              <a:gd name="adj1" fmla="val 9893"/>
              <a:gd name="adj2" fmla="val 2442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a:t>
            </a:r>
          </a:p>
        </p:txBody>
      </p:sp>
      <p:sp>
        <p:nvSpPr>
          <p:cNvPr id="7" name="Speech Bubble: Rectangle with Corners Rounded 6">
            <a:extLst>
              <a:ext uri="{FF2B5EF4-FFF2-40B4-BE49-F238E27FC236}">
                <a16:creationId xmlns:a16="http://schemas.microsoft.com/office/drawing/2014/main" id="{DDE5D71A-A1D6-452C-80EF-761FB1E0A1BA}"/>
              </a:ext>
            </a:extLst>
          </p:cNvPr>
          <p:cNvSpPr/>
          <p:nvPr/>
        </p:nvSpPr>
        <p:spPr>
          <a:xfrm>
            <a:off x="7467600" y="1376590"/>
            <a:ext cx="762001" cy="489277"/>
          </a:xfrm>
          <a:prstGeom prst="wedgeRoundRectCallout">
            <a:avLst>
              <a:gd name="adj1" fmla="val 7036"/>
              <a:gd name="adj2" fmla="val 3229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a:t>
            </a:r>
          </a:p>
        </p:txBody>
      </p:sp>
      <p:sp>
        <p:nvSpPr>
          <p:cNvPr id="8" name="Speech Bubble: Rectangle with Corners Rounded 7">
            <a:extLst>
              <a:ext uri="{FF2B5EF4-FFF2-40B4-BE49-F238E27FC236}">
                <a16:creationId xmlns:a16="http://schemas.microsoft.com/office/drawing/2014/main" id="{21B67090-67A5-4645-BAA9-EBB15E1BF42C}"/>
              </a:ext>
            </a:extLst>
          </p:cNvPr>
          <p:cNvSpPr/>
          <p:nvPr/>
        </p:nvSpPr>
        <p:spPr>
          <a:xfrm>
            <a:off x="5067302" y="1997238"/>
            <a:ext cx="647698" cy="489277"/>
          </a:xfrm>
          <a:prstGeom prst="wedgeRoundRectCallout">
            <a:avLst>
              <a:gd name="adj1" fmla="val -49971"/>
              <a:gd name="adj2" fmla="val 67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Tree>
    <p:extLst>
      <p:ext uri="{BB962C8B-B14F-4D97-AF65-F5344CB8AC3E}">
        <p14:creationId xmlns:p14="http://schemas.microsoft.com/office/powerpoint/2010/main" val="45425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P spid="5" grpId="0" animBg="1"/>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74B3AEE-C7B3-4C71-A9B9-48694B40CC00}"/>
              </a:ext>
            </a:extLst>
          </p:cNvPr>
          <p:cNvGraphicFramePr>
            <a:graphicFrameLocks/>
          </p:cNvGraphicFramePr>
          <p:nvPr>
            <p:extLst>
              <p:ext uri="{D42A27DB-BD31-4B8C-83A1-F6EECF244321}">
                <p14:modId xmlns:p14="http://schemas.microsoft.com/office/powerpoint/2010/main" val="3829010819"/>
              </p:ext>
            </p:extLst>
          </p:nvPr>
        </p:nvGraphicFramePr>
        <p:xfrm>
          <a:off x="1143000" y="1600200"/>
          <a:ext cx="6934200" cy="396240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1A314CE7-D400-4D2E-A7E1-E6D27A51CADB}"/>
              </a:ext>
            </a:extLst>
          </p:cNvPr>
          <p:cNvSpPr>
            <a:spLocks noGrp="1"/>
          </p:cNvSpPr>
          <p:nvPr>
            <p:ph type="title"/>
          </p:nvPr>
        </p:nvSpPr>
        <p:spPr>
          <a:xfrm>
            <a:off x="457200" y="274638"/>
            <a:ext cx="8229600" cy="1325562"/>
          </a:xfrm>
        </p:spPr>
        <p:txBody>
          <a:bodyPr/>
          <a:lstStyle/>
          <a:p>
            <a:r>
              <a:rPr lang="en-US" sz="4000" dirty="0"/>
              <a:t>Smaller ‘Size of Government’ than all average quartiles</a:t>
            </a:r>
          </a:p>
        </p:txBody>
      </p:sp>
      <p:sp>
        <p:nvSpPr>
          <p:cNvPr id="4" name="Thought Bubble: Cloud 3">
            <a:extLst>
              <a:ext uri="{FF2B5EF4-FFF2-40B4-BE49-F238E27FC236}">
                <a16:creationId xmlns:a16="http://schemas.microsoft.com/office/drawing/2014/main" id="{79D33CF8-A485-46B3-A103-090CCAF3738E}"/>
              </a:ext>
            </a:extLst>
          </p:cNvPr>
          <p:cNvSpPr/>
          <p:nvPr/>
        </p:nvSpPr>
        <p:spPr>
          <a:xfrm>
            <a:off x="7162800" y="1600200"/>
            <a:ext cx="1600200" cy="612648"/>
          </a:xfrm>
          <a:prstGeom prst="cloudCallout">
            <a:avLst>
              <a:gd name="adj1" fmla="val -95436"/>
              <a:gd name="adj2" fmla="val -1447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Good?</a:t>
            </a:r>
          </a:p>
        </p:txBody>
      </p:sp>
      <p:sp>
        <p:nvSpPr>
          <p:cNvPr id="5" name="Speech Bubble: Rectangle 4">
            <a:extLst>
              <a:ext uri="{FF2B5EF4-FFF2-40B4-BE49-F238E27FC236}">
                <a16:creationId xmlns:a16="http://schemas.microsoft.com/office/drawing/2014/main" id="{7AAD9E66-7CB0-44A1-B7EA-F7680C24552B}"/>
              </a:ext>
            </a:extLst>
          </p:cNvPr>
          <p:cNvSpPr/>
          <p:nvPr/>
        </p:nvSpPr>
        <p:spPr>
          <a:xfrm>
            <a:off x="152400" y="5257800"/>
            <a:ext cx="2438400" cy="990599"/>
          </a:xfrm>
          <a:prstGeom prst="wedgeRectCallout">
            <a:avLst>
              <a:gd name="adj1" fmla="val 75660"/>
              <a:gd name="adj2" fmla="val -333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dirty="0">
                <a:solidFill>
                  <a:schemeClr val="tx1"/>
                </a:solidFill>
              </a:rPr>
              <a:t>General government consumption spending as a percentage of total consumption.</a:t>
            </a:r>
          </a:p>
        </p:txBody>
      </p:sp>
      <p:sp>
        <p:nvSpPr>
          <p:cNvPr id="6" name="Speech Bubble: Rectangle 5">
            <a:extLst>
              <a:ext uri="{FF2B5EF4-FFF2-40B4-BE49-F238E27FC236}">
                <a16:creationId xmlns:a16="http://schemas.microsoft.com/office/drawing/2014/main" id="{51327074-0569-44E3-B2B2-A6014DEB173C}"/>
              </a:ext>
            </a:extLst>
          </p:cNvPr>
          <p:cNvSpPr/>
          <p:nvPr/>
        </p:nvSpPr>
        <p:spPr>
          <a:xfrm>
            <a:off x="6781800" y="5257800"/>
            <a:ext cx="2362200" cy="1014185"/>
          </a:xfrm>
          <a:prstGeom prst="wedgeRectCallout">
            <a:avLst>
              <a:gd name="adj1" fmla="val -68678"/>
              <a:gd name="adj2" fmla="val -51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dirty="0">
                <a:solidFill>
                  <a:schemeClr val="tx1"/>
                </a:solidFill>
              </a:rPr>
              <a:t>General government transfers and subsidies as a share of GDP.</a:t>
            </a:r>
          </a:p>
        </p:txBody>
      </p:sp>
    </p:spTree>
    <p:extLst>
      <p:ext uri="{BB962C8B-B14F-4D97-AF65-F5344CB8AC3E}">
        <p14:creationId xmlns:p14="http://schemas.microsoft.com/office/powerpoint/2010/main" val="196754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750"/>
                                        <p:tgtEl>
                                          <p:spTgt spid="4"/>
                                        </p:tgtEl>
                                      </p:cBhvr>
                                    </p:animEffect>
                                    <p:anim calcmode="lin" valueType="num">
                                      <p:cBhvr>
                                        <p:cTn id="8" dur="2750" fill="hold"/>
                                        <p:tgtEl>
                                          <p:spTgt spid="4"/>
                                        </p:tgtEl>
                                        <p:attrNameLst>
                                          <p:attrName>ppt_x</p:attrName>
                                        </p:attrNameLst>
                                      </p:cBhvr>
                                      <p:tavLst>
                                        <p:tav tm="0">
                                          <p:val>
                                            <p:strVal val="#ppt_x"/>
                                          </p:val>
                                        </p:tav>
                                        <p:tav tm="100000">
                                          <p:val>
                                            <p:strVal val="#ppt_x"/>
                                          </p:val>
                                        </p:tav>
                                      </p:tavLst>
                                    </p:anim>
                                    <p:anim calcmode="lin" valueType="num">
                                      <p:cBhvr>
                                        <p:cTn id="9" dur="2750" fill="hold"/>
                                        <p:tgtEl>
                                          <p:spTgt spid="4"/>
                                        </p:tgtEl>
                                        <p:attrNameLst>
                                          <p:attrName>ppt_y</p:attrName>
                                        </p:attrNameLst>
                                      </p:cBhvr>
                                      <p:tavLst>
                                        <p:tav tm="0">
                                          <p:val>
                                            <p:strVal val="#ppt_y+.1"/>
                                          </p:val>
                                        </p:tav>
                                        <p:tav tm="100000">
                                          <p:val>
                                            <p:strVal val="#ppt_y"/>
                                          </p:val>
                                        </p:tav>
                                      </p:tavLst>
                                    </p:anim>
                                  </p:childTnLst>
                                </p:cTn>
                              </p:par>
                              <p:par>
                                <p:cTn id="10" presetID="45" presetClass="entr" presetSubtype="0" fill="hold" grpId="0" nodeType="withEffect">
                                  <p:stCondLst>
                                    <p:cond delay="2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2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anim calcmode="lin" valueType="num">
                                      <p:cBhvr>
                                        <p:cTn id="18" dur="2000" fill="hold"/>
                                        <p:tgtEl>
                                          <p:spTgt spid="6"/>
                                        </p:tgtEl>
                                        <p:attrNameLst>
                                          <p:attrName>ppt_w</p:attrName>
                                        </p:attrNameLst>
                                      </p:cBhvr>
                                      <p:tavLst>
                                        <p:tav tm="0" fmla="#ppt_w*sin(2.5*pi*$)">
                                          <p:val>
                                            <p:fltVal val="0"/>
                                          </p:val>
                                        </p:tav>
                                        <p:tav tm="100000">
                                          <p:val>
                                            <p:fltVal val="1"/>
                                          </p:val>
                                        </p:tav>
                                      </p:tavLst>
                                    </p:anim>
                                    <p:anim calcmode="lin" valueType="num">
                                      <p:cBhvr>
                                        <p:cTn id="1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D163A3-969C-4E61-8C13-0FF63E23AB6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9DB46767-F0DE-4231-80F3-189FE8F14FE1}"/>
              </a:ext>
            </a:extLst>
          </p:cNvPr>
          <p:cNvSpPr>
            <a:spLocks noGrp="1"/>
          </p:cNvSpPr>
          <p:nvPr>
            <p:ph idx="1"/>
          </p:nvPr>
        </p:nvSpPr>
        <p:spPr/>
        <p:txBody>
          <a:bodyPr/>
          <a:lstStyle/>
          <a:p>
            <a:r>
              <a:rPr lang="en-US" dirty="0"/>
              <a:t>1A Government consumption</a:t>
            </a:r>
          </a:p>
          <a:p>
            <a:pPr lvl="1"/>
            <a:r>
              <a:rPr lang="en-US" dirty="0"/>
              <a:t>This component is measured as general government consumption spending as a percentage of total consumption.</a:t>
            </a:r>
          </a:p>
          <a:p>
            <a:r>
              <a:rPr lang="en-US" dirty="0"/>
              <a:t>1B Transfers and subsidies</a:t>
            </a:r>
          </a:p>
          <a:p>
            <a:pPr lvl="1"/>
            <a:r>
              <a:rPr lang="en-US" dirty="0"/>
              <a:t>This component is measured as general government transfers and subsidies as a share of GDP.</a:t>
            </a:r>
          </a:p>
        </p:txBody>
      </p:sp>
    </p:spTree>
    <p:extLst>
      <p:ext uri="{BB962C8B-B14F-4D97-AF65-F5344CB8AC3E}">
        <p14:creationId xmlns:p14="http://schemas.microsoft.com/office/powerpoint/2010/main" val="426987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F846E15-D930-4A72-A272-B5ABCB53589B}"/>
              </a:ext>
            </a:extLst>
          </p:cNvPr>
          <p:cNvGraphicFramePr>
            <a:graphicFrameLocks/>
          </p:cNvGraphicFramePr>
          <p:nvPr/>
        </p:nvGraphicFramePr>
        <p:xfrm>
          <a:off x="533400" y="1600200"/>
          <a:ext cx="7848600" cy="4491988"/>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2C18B1B8-AF89-406A-B4DE-A2F2E159F42E}"/>
              </a:ext>
            </a:extLst>
          </p:cNvPr>
          <p:cNvSpPr>
            <a:spLocks noGrp="1"/>
          </p:cNvSpPr>
          <p:nvPr>
            <p:ph type="title"/>
          </p:nvPr>
        </p:nvSpPr>
        <p:spPr/>
        <p:txBody>
          <a:bodyPr/>
          <a:lstStyle/>
          <a:p>
            <a:r>
              <a:rPr lang="en-US" dirty="0"/>
              <a:t>Overall score 7.64 (most free?)</a:t>
            </a:r>
          </a:p>
        </p:txBody>
      </p:sp>
      <p:sp>
        <p:nvSpPr>
          <p:cNvPr id="4" name="Speech Bubble: Rectangle with Corners Rounded 3">
            <a:extLst>
              <a:ext uri="{FF2B5EF4-FFF2-40B4-BE49-F238E27FC236}">
                <a16:creationId xmlns:a16="http://schemas.microsoft.com/office/drawing/2014/main" id="{6F75239E-9E62-4123-A879-C9CD3E609C19}"/>
              </a:ext>
            </a:extLst>
          </p:cNvPr>
          <p:cNvSpPr/>
          <p:nvPr/>
        </p:nvSpPr>
        <p:spPr>
          <a:xfrm>
            <a:off x="1219200" y="1417638"/>
            <a:ext cx="533400" cy="489277"/>
          </a:xfrm>
          <a:prstGeom prst="wedgeRoundRectCallout">
            <a:avLst>
              <a:gd name="adj1" fmla="val 91526"/>
              <a:gd name="adj2" fmla="val 1597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Speech Bubble: Rectangle with Corners Rounded 4">
            <a:extLst>
              <a:ext uri="{FF2B5EF4-FFF2-40B4-BE49-F238E27FC236}">
                <a16:creationId xmlns:a16="http://schemas.microsoft.com/office/drawing/2014/main" id="{FC40B42E-2AB5-4253-9D88-10ED6189EA14}"/>
              </a:ext>
            </a:extLst>
          </p:cNvPr>
          <p:cNvSpPr/>
          <p:nvPr/>
        </p:nvSpPr>
        <p:spPr>
          <a:xfrm>
            <a:off x="3047999" y="2057400"/>
            <a:ext cx="762001" cy="489277"/>
          </a:xfrm>
          <a:prstGeom prst="wedgeRoundRectCallout">
            <a:avLst>
              <a:gd name="adj1" fmla="val 7036"/>
              <a:gd name="adj2" fmla="val 3229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#110</a:t>
            </a:r>
          </a:p>
        </p:txBody>
      </p:sp>
      <p:sp>
        <p:nvSpPr>
          <p:cNvPr id="6" name="Speech Bubble: Rectangle with Corners Rounded 5">
            <a:extLst>
              <a:ext uri="{FF2B5EF4-FFF2-40B4-BE49-F238E27FC236}">
                <a16:creationId xmlns:a16="http://schemas.microsoft.com/office/drawing/2014/main" id="{AD509422-300B-4877-B9BB-25120A8FAF81}"/>
              </a:ext>
            </a:extLst>
          </p:cNvPr>
          <p:cNvSpPr/>
          <p:nvPr/>
        </p:nvSpPr>
        <p:spPr>
          <a:xfrm>
            <a:off x="5943600" y="1355561"/>
            <a:ext cx="762001" cy="489277"/>
          </a:xfrm>
          <a:prstGeom prst="wedgeRoundRectCallout">
            <a:avLst>
              <a:gd name="adj1" fmla="val 9893"/>
              <a:gd name="adj2" fmla="val 2442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a:t>
            </a:r>
          </a:p>
        </p:txBody>
      </p:sp>
      <p:sp>
        <p:nvSpPr>
          <p:cNvPr id="7" name="Speech Bubble: Rectangle with Corners Rounded 6">
            <a:extLst>
              <a:ext uri="{FF2B5EF4-FFF2-40B4-BE49-F238E27FC236}">
                <a16:creationId xmlns:a16="http://schemas.microsoft.com/office/drawing/2014/main" id="{DDE5D71A-A1D6-452C-80EF-761FB1E0A1BA}"/>
              </a:ext>
            </a:extLst>
          </p:cNvPr>
          <p:cNvSpPr/>
          <p:nvPr/>
        </p:nvSpPr>
        <p:spPr>
          <a:xfrm>
            <a:off x="7467600" y="1376590"/>
            <a:ext cx="762001" cy="489277"/>
          </a:xfrm>
          <a:prstGeom prst="wedgeRoundRectCallout">
            <a:avLst>
              <a:gd name="adj1" fmla="val 7036"/>
              <a:gd name="adj2" fmla="val 3229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a:t>
            </a:r>
          </a:p>
        </p:txBody>
      </p:sp>
      <p:sp>
        <p:nvSpPr>
          <p:cNvPr id="8" name="Speech Bubble: Rectangle with Corners Rounded 7">
            <a:extLst>
              <a:ext uri="{FF2B5EF4-FFF2-40B4-BE49-F238E27FC236}">
                <a16:creationId xmlns:a16="http://schemas.microsoft.com/office/drawing/2014/main" id="{21B67090-67A5-4645-BAA9-EBB15E1BF42C}"/>
              </a:ext>
            </a:extLst>
          </p:cNvPr>
          <p:cNvSpPr/>
          <p:nvPr/>
        </p:nvSpPr>
        <p:spPr>
          <a:xfrm>
            <a:off x="5067302" y="1997238"/>
            <a:ext cx="647698" cy="489277"/>
          </a:xfrm>
          <a:prstGeom prst="wedgeRoundRectCallout">
            <a:avLst>
              <a:gd name="adj1" fmla="val -49971"/>
              <a:gd name="adj2" fmla="val 67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8196FC6-9058-4433-AC1A-8DDF324A264F}"/>
                  </a:ext>
                </a:extLst>
              </p14:cNvPr>
              <p14:cNvContentPartPr/>
              <p14:nvPr/>
            </p14:nvContentPartPr>
            <p14:xfrm>
              <a:off x="2265543" y="1349309"/>
              <a:ext cx="2118240" cy="5105880"/>
            </p14:xfrm>
          </p:contentPart>
        </mc:Choice>
        <mc:Fallback xmlns="">
          <p:pic>
            <p:nvPicPr>
              <p:cNvPr id="9" name="Ink 8">
                <a:extLst>
                  <a:ext uri="{FF2B5EF4-FFF2-40B4-BE49-F238E27FC236}">
                    <a16:creationId xmlns:a16="http://schemas.microsoft.com/office/drawing/2014/main" id="{A8196FC6-9058-4433-AC1A-8DDF324A264F}"/>
                  </a:ext>
                </a:extLst>
              </p:cNvPr>
              <p:cNvPicPr/>
              <p:nvPr/>
            </p:nvPicPr>
            <p:blipFill>
              <a:blip r:embed="rId4"/>
              <a:stretch>
                <a:fillRect/>
              </a:stretch>
            </p:blipFill>
            <p:spPr>
              <a:xfrm>
                <a:off x="2211543" y="1241309"/>
                <a:ext cx="2225880" cy="5321520"/>
              </a:xfrm>
              <a:prstGeom prst="rect">
                <a:avLst/>
              </a:prstGeom>
            </p:spPr>
          </p:pic>
        </mc:Fallback>
      </mc:AlternateContent>
    </p:spTree>
    <p:extLst>
      <p:ext uri="{BB962C8B-B14F-4D97-AF65-F5344CB8AC3E}">
        <p14:creationId xmlns:p14="http://schemas.microsoft.com/office/powerpoint/2010/main" val="23165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P spid="5" grpId="0" animBg="1"/>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B38A-F69B-455F-B634-5069DC959566}"/>
              </a:ext>
            </a:extLst>
          </p:cNvPr>
          <p:cNvSpPr>
            <a:spLocks noGrp="1"/>
          </p:cNvSpPr>
          <p:nvPr>
            <p:ph type="title"/>
          </p:nvPr>
        </p:nvSpPr>
        <p:spPr/>
        <p:txBody>
          <a:bodyPr/>
          <a:lstStyle/>
          <a:p>
            <a:r>
              <a:rPr lang="en-US" sz="4000" dirty="0"/>
              <a:t>Property rights recommendations</a:t>
            </a:r>
          </a:p>
        </p:txBody>
      </p:sp>
      <p:graphicFrame>
        <p:nvGraphicFramePr>
          <p:cNvPr id="3" name="Chart 2">
            <a:extLst>
              <a:ext uri="{FF2B5EF4-FFF2-40B4-BE49-F238E27FC236}">
                <a16:creationId xmlns:a16="http://schemas.microsoft.com/office/drawing/2014/main" id="{6656767C-8BFC-4A09-A732-75A31C607256}"/>
              </a:ext>
            </a:extLst>
          </p:cNvPr>
          <p:cNvGraphicFramePr>
            <a:graphicFrameLocks/>
          </p:cNvGraphicFramePr>
          <p:nvPr>
            <p:extLst>
              <p:ext uri="{D42A27DB-BD31-4B8C-83A1-F6EECF244321}">
                <p14:modId xmlns:p14="http://schemas.microsoft.com/office/powerpoint/2010/main" val="3950911030"/>
              </p:ext>
            </p:extLst>
          </p:nvPr>
        </p:nvGraphicFramePr>
        <p:xfrm>
          <a:off x="533400" y="1143000"/>
          <a:ext cx="8001000" cy="4495800"/>
        </p:xfrm>
        <a:graphic>
          <a:graphicData uri="http://schemas.openxmlformats.org/drawingml/2006/chart">
            <c:chart xmlns:c="http://schemas.openxmlformats.org/drawingml/2006/chart" xmlns:r="http://schemas.openxmlformats.org/officeDocument/2006/relationships" r:id="rId2"/>
          </a:graphicData>
        </a:graphic>
      </p:graphicFrame>
      <p:sp>
        <p:nvSpPr>
          <p:cNvPr id="4" name="Speech Bubble: Rectangle with Corners Rounded 3">
            <a:extLst>
              <a:ext uri="{FF2B5EF4-FFF2-40B4-BE49-F238E27FC236}">
                <a16:creationId xmlns:a16="http://schemas.microsoft.com/office/drawing/2014/main" id="{C41941CD-7C26-4311-9957-B6CC5E8DD0B5}"/>
              </a:ext>
            </a:extLst>
          </p:cNvPr>
          <p:cNvSpPr/>
          <p:nvPr/>
        </p:nvSpPr>
        <p:spPr>
          <a:xfrm>
            <a:off x="8077200" y="1295400"/>
            <a:ext cx="914400" cy="612648"/>
          </a:xfrm>
          <a:prstGeom prst="wedgeRoundRectCallout">
            <a:avLst>
              <a:gd name="adj1" fmla="val -80357"/>
              <a:gd name="adj2" fmla="val 13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Good</a:t>
            </a:r>
          </a:p>
        </p:txBody>
      </p:sp>
    </p:spTree>
    <p:extLst>
      <p:ext uri="{BB962C8B-B14F-4D97-AF65-F5344CB8AC3E}">
        <p14:creationId xmlns:p14="http://schemas.microsoft.com/office/powerpoint/2010/main" val="15535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B38A-F69B-455F-B634-5069DC959566}"/>
              </a:ext>
            </a:extLst>
          </p:cNvPr>
          <p:cNvSpPr>
            <a:spLocks noGrp="1"/>
          </p:cNvSpPr>
          <p:nvPr>
            <p:ph type="title"/>
          </p:nvPr>
        </p:nvSpPr>
        <p:spPr>
          <a:xfrm>
            <a:off x="457200" y="0"/>
            <a:ext cx="8229600" cy="1143000"/>
          </a:xfrm>
        </p:spPr>
        <p:txBody>
          <a:bodyPr/>
          <a:lstStyle/>
          <a:p>
            <a:r>
              <a:rPr lang="en-US" sz="4000" dirty="0"/>
              <a:t>Low hanging fruit</a:t>
            </a:r>
          </a:p>
        </p:txBody>
      </p:sp>
      <p:graphicFrame>
        <p:nvGraphicFramePr>
          <p:cNvPr id="4" name="Chart 3">
            <a:extLst>
              <a:ext uri="{FF2B5EF4-FFF2-40B4-BE49-F238E27FC236}">
                <a16:creationId xmlns:a16="http://schemas.microsoft.com/office/drawing/2014/main" id="{F38FEDCC-3D52-4CCF-ADC6-BFC9B24E1F6F}"/>
              </a:ext>
            </a:extLst>
          </p:cNvPr>
          <p:cNvGraphicFramePr>
            <a:graphicFrameLocks/>
          </p:cNvGraphicFramePr>
          <p:nvPr>
            <p:extLst>
              <p:ext uri="{D42A27DB-BD31-4B8C-83A1-F6EECF244321}">
                <p14:modId xmlns:p14="http://schemas.microsoft.com/office/powerpoint/2010/main" val="2737413532"/>
              </p:ext>
            </p:extLst>
          </p:nvPr>
        </p:nvGraphicFramePr>
        <p:xfrm>
          <a:off x="428171" y="838200"/>
          <a:ext cx="8153400" cy="4419600"/>
        </p:xfrm>
        <a:graphic>
          <a:graphicData uri="http://schemas.openxmlformats.org/drawingml/2006/chart">
            <c:chart xmlns:c="http://schemas.openxmlformats.org/drawingml/2006/chart" xmlns:r="http://schemas.openxmlformats.org/officeDocument/2006/relationships" r:id="rId2"/>
          </a:graphicData>
        </a:graphic>
      </p:graphicFrame>
      <p:sp>
        <p:nvSpPr>
          <p:cNvPr id="6" name="Speech Bubble: Rectangle with Corners Rounded 5">
            <a:extLst>
              <a:ext uri="{FF2B5EF4-FFF2-40B4-BE49-F238E27FC236}">
                <a16:creationId xmlns:a16="http://schemas.microsoft.com/office/drawing/2014/main" id="{FCA9138F-695E-4904-B178-5516A6246287}"/>
              </a:ext>
            </a:extLst>
          </p:cNvPr>
          <p:cNvSpPr/>
          <p:nvPr/>
        </p:nvSpPr>
        <p:spPr>
          <a:xfrm>
            <a:off x="246742" y="5638800"/>
            <a:ext cx="8334829" cy="1143000"/>
          </a:xfrm>
          <a:prstGeom prst="wedgeRoundRectCallout">
            <a:avLst>
              <a:gd name="adj1" fmla="val -32023"/>
              <a:gd name="adj2" fmla="val -86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i="1" dirty="0">
                <a:solidFill>
                  <a:schemeClr val="tx1"/>
                </a:solidFill>
              </a:rPr>
              <a:t>Global Competitiveness Report </a:t>
            </a:r>
            <a:r>
              <a:rPr lang="en-US" sz="1600" dirty="0">
                <a:solidFill>
                  <a:schemeClr val="tx1"/>
                </a:solidFill>
              </a:rPr>
              <a:t>question: “The legal framework in your country for private businesses to settle disputes and challenge the legality of government actions and/or regulations is inefficient and subject to manipulation (= 1) or is efficient and follows a clear, neutral process (= 7)”.</a:t>
            </a:r>
            <a:endParaRPr lang="en-US" sz="1400" dirty="0">
              <a:ln w="0"/>
              <a:solidFill>
                <a:schemeClr val="tx1"/>
              </a:solidFill>
              <a:effectLst>
                <a:outerShdw blurRad="38100" dist="19050" dir="2700000" algn="tl" rotWithShape="0">
                  <a:schemeClr val="dk1">
                    <a:alpha val="40000"/>
                  </a:schemeClr>
                </a:outerShdw>
              </a:effectLst>
            </a:endParaRPr>
          </a:p>
        </p:txBody>
      </p:sp>
      <p:sp>
        <p:nvSpPr>
          <p:cNvPr id="5" name="Speech Bubble: Rectangle with Corners Rounded 4">
            <a:extLst>
              <a:ext uri="{FF2B5EF4-FFF2-40B4-BE49-F238E27FC236}">
                <a16:creationId xmlns:a16="http://schemas.microsoft.com/office/drawing/2014/main" id="{2381B4CE-0C95-425E-8365-960E2FC87D9E}"/>
              </a:ext>
            </a:extLst>
          </p:cNvPr>
          <p:cNvSpPr/>
          <p:nvPr/>
        </p:nvSpPr>
        <p:spPr>
          <a:xfrm>
            <a:off x="336435" y="5631402"/>
            <a:ext cx="8334829" cy="1143000"/>
          </a:xfrm>
          <a:prstGeom prst="wedgeRoundRectCallout">
            <a:avLst>
              <a:gd name="adj1" fmla="val -22756"/>
              <a:gd name="adj2" fmla="val -87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i="1" dirty="0">
                <a:solidFill>
                  <a:schemeClr val="tx1"/>
                </a:solidFill>
              </a:rPr>
              <a:t>International Country Risk Guide </a:t>
            </a:r>
            <a:r>
              <a:rPr lang="en-US" sz="1600" dirty="0">
                <a:solidFill>
                  <a:schemeClr val="tx1"/>
                </a:solidFill>
              </a:rPr>
              <a:t>Political Risk Component I for </a:t>
            </a:r>
            <a:r>
              <a:rPr lang="en-US" sz="1600" u="sng" dirty="0">
                <a:solidFill>
                  <a:schemeClr val="tx1"/>
                </a:solidFill>
              </a:rPr>
              <a:t>Law and Order</a:t>
            </a:r>
            <a:r>
              <a:rPr lang="en-US" sz="1600" dirty="0">
                <a:solidFill>
                  <a:schemeClr val="tx1"/>
                </a:solidFill>
              </a:rPr>
              <a:t>:</a:t>
            </a:r>
          </a:p>
          <a:p>
            <a:r>
              <a:rPr lang="en-US" sz="1600" dirty="0">
                <a:solidFill>
                  <a:schemeClr val="tx1"/>
                </a:solidFill>
              </a:rPr>
              <a:t>“The </a:t>
            </a:r>
            <a:r>
              <a:rPr lang="en-US" sz="1600" b="1" u="sng" dirty="0">
                <a:solidFill>
                  <a:schemeClr val="tx1"/>
                </a:solidFill>
              </a:rPr>
              <a:t>‘law’ </a:t>
            </a:r>
            <a:r>
              <a:rPr lang="en-US" sz="1600" dirty="0">
                <a:solidFill>
                  <a:schemeClr val="tx1"/>
                </a:solidFill>
              </a:rPr>
              <a:t>sub-component assesses the strength and impartiality of the legal system, and the </a:t>
            </a:r>
            <a:r>
              <a:rPr lang="en-US" sz="1600" b="1" dirty="0">
                <a:solidFill>
                  <a:schemeClr val="tx1"/>
                </a:solidFill>
              </a:rPr>
              <a:t>‘order’ </a:t>
            </a:r>
            <a:r>
              <a:rPr lang="en-US" sz="1600" dirty="0">
                <a:solidFill>
                  <a:schemeClr val="tx1"/>
                </a:solidFill>
              </a:rPr>
              <a:t>subcomponent assesses popular observance of the law”.</a:t>
            </a:r>
            <a:endParaRPr lang="en-US" sz="1200" dirty="0">
              <a:ln w="0"/>
              <a:solidFill>
                <a:schemeClr val="tx1"/>
              </a:solidFill>
              <a:effectLst>
                <a:outerShdw blurRad="38100" dist="19050" dir="2700000" algn="tl" rotWithShape="0">
                  <a:schemeClr val="dk1">
                    <a:alpha val="40000"/>
                  </a:schemeClr>
                </a:outerShdw>
              </a:effectLst>
            </a:endParaRPr>
          </a:p>
        </p:txBody>
      </p:sp>
      <p:sp>
        <p:nvSpPr>
          <p:cNvPr id="7" name="Speech Bubble: Rectangle with Corners Rounded 6">
            <a:extLst>
              <a:ext uri="{FF2B5EF4-FFF2-40B4-BE49-F238E27FC236}">
                <a16:creationId xmlns:a16="http://schemas.microsoft.com/office/drawing/2014/main" id="{540B1E96-6209-4DD3-8B78-5883132A2B31}"/>
              </a:ext>
            </a:extLst>
          </p:cNvPr>
          <p:cNvSpPr/>
          <p:nvPr/>
        </p:nvSpPr>
        <p:spPr>
          <a:xfrm>
            <a:off x="428171" y="5624004"/>
            <a:ext cx="8334829" cy="1143000"/>
          </a:xfrm>
          <a:prstGeom prst="wedgeRoundRectCallout">
            <a:avLst>
              <a:gd name="adj1" fmla="val -8164"/>
              <a:gd name="adj2" fmla="val -87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tx1"/>
                </a:solidFill>
              </a:rPr>
              <a:t>World Bank’s </a:t>
            </a:r>
            <a:r>
              <a:rPr lang="en-US" sz="1400" i="1" dirty="0">
                <a:solidFill>
                  <a:schemeClr val="tx1"/>
                </a:solidFill>
              </a:rPr>
              <a:t>Doing Business </a:t>
            </a:r>
            <a:r>
              <a:rPr lang="en-US" sz="1400" dirty="0">
                <a:solidFill>
                  <a:schemeClr val="tx1"/>
                </a:solidFill>
              </a:rPr>
              <a:t>estimates for the </a:t>
            </a:r>
            <a:r>
              <a:rPr lang="en-US" sz="1400" u="sng" dirty="0">
                <a:solidFill>
                  <a:schemeClr val="tx1"/>
                </a:solidFill>
              </a:rPr>
              <a:t>time and money </a:t>
            </a:r>
            <a:r>
              <a:rPr lang="en-US" sz="1400" dirty="0">
                <a:solidFill>
                  <a:schemeClr val="tx1"/>
                </a:solidFill>
              </a:rPr>
              <a:t>required to collect a debt. </a:t>
            </a:r>
          </a:p>
          <a:p>
            <a:pPr marL="228600" indent="-228600">
              <a:buAutoNum type="arabicParenBoth"/>
            </a:pPr>
            <a:r>
              <a:rPr lang="en-US" sz="1400" dirty="0">
                <a:solidFill>
                  <a:schemeClr val="tx1"/>
                </a:solidFill>
              </a:rPr>
              <a:t> time cost (measured in number of calendar days required from the moment the lawsuit is filed until payment); </a:t>
            </a:r>
          </a:p>
          <a:p>
            <a:pPr marL="228600" indent="-228600">
              <a:buAutoNum type="arabicParenBoth"/>
            </a:pPr>
            <a:r>
              <a:rPr lang="en-US" sz="1400" dirty="0">
                <a:solidFill>
                  <a:schemeClr val="tx1"/>
                </a:solidFill>
              </a:rPr>
              <a:t> monetary cost of the case (measured as a percentage of the debt).</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8" name="Speech Bubble: Rectangle with Corners Rounded 7">
            <a:extLst>
              <a:ext uri="{FF2B5EF4-FFF2-40B4-BE49-F238E27FC236}">
                <a16:creationId xmlns:a16="http://schemas.microsoft.com/office/drawing/2014/main" id="{DAAB0061-4461-4D7A-9A39-CBAF763EFB3A}"/>
              </a:ext>
            </a:extLst>
          </p:cNvPr>
          <p:cNvSpPr/>
          <p:nvPr/>
        </p:nvSpPr>
        <p:spPr>
          <a:xfrm>
            <a:off x="562429" y="5655075"/>
            <a:ext cx="8334829" cy="1131163"/>
          </a:xfrm>
          <a:prstGeom prst="wedgeRoundRectCallout">
            <a:avLst>
              <a:gd name="adj1" fmla="val 11328"/>
              <a:gd name="adj2" fmla="val -907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i="1" dirty="0">
                <a:solidFill>
                  <a:schemeClr val="tx1"/>
                </a:solidFill>
              </a:rPr>
              <a:t>Global Competitiveness Report </a:t>
            </a:r>
            <a:r>
              <a:rPr lang="en-US" dirty="0">
                <a:solidFill>
                  <a:schemeClr val="tx1"/>
                </a:solidFill>
              </a:rPr>
              <a:t>question: </a:t>
            </a:r>
          </a:p>
          <a:p>
            <a:r>
              <a:rPr lang="en-US" dirty="0">
                <a:solidFill>
                  <a:schemeClr val="tx1"/>
                </a:solidFill>
              </a:rPr>
              <a:t>“To what extent can police services be relied upon to enforce law and order in your country? </a:t>
            </a:r>
            <a:r>
              <a:rPr lang="en-US" sz="1400" dirty="0">
                <a:solidFill>
                  <a:schemeClr val="tx1"/>
                </a:solidFill>
              </a:rPr>
              <a:t>(1 = Cannot be relied upon at all; 7 = Can be completely relied upon)”.</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9" name="Speech Bubble: Rectangle with Corners Rounded 8">
            <a:extLst>
              <a:ext uri="{FF2B5EF4-FFF2-40B4-BE49-F238E27FC236}">
                <a16:creationId xmlns:a16="http://schemas.microsoft.com/office/drawing/2014/main" id="{5CDD6693-F469-44F6-B90D-55C3A8D539B6}"/>
              </a:ext>
            </a:extLst>
          </p:cNvPr>
          <p:cNvSpPr/>
          <p:nvPr/>
        </p:nvSpPr>
        <p:spPr>
          <a:xfrm>
            <a:off x="652122" y="5621416"/>
            <a:ext cx="8334829" cy="1131163"/>
          </a:xfrm>
          <a:prstGeom prst="wedgeRoundRectCallout">
            <a:avLst>
              <a:gd name="adj1" fmla="val 29435"/>
              <a:gd name="adj2" fmla="val -891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i="1" dirty="0">
                <a:solidFill>
                  <a:schemeClr val="tx1"/>
                </a:solidFill>
              </a:rPr>
              <a:t>Global Competitiveness Report </a:t>
            </a:r>
            <a:r>
              <a:rPr lang="en-US" dirty="0">
                <a:solidFill>
                  <a:schemeClr val="tx1"/>
                </a:solidFill>
              </a:rPr>
              <a:t>question: </a:t>
            </a:r>
          </a:p>
          <a:p>
            <a:r>
              <a:rPr lang="en-US" dirty="0">
                <a:solidFill>
                  <a:schemeClr val="tx1"/>
                </a:solidFill>
              </a:rPr>
              <a:t>“To what extent does the incidence of crime and violence impose costs on businesses in your country? </a:t>
            </a:r>
            <a:r>
              <a:rPr lang="en-US" sz="1600" dirty="0">
                <a:solidFill>
                  <a:schemeClr val="tx1"/>
                </a:solidFill>
              </a:rPr>
              <a:t>(1 = To a great extent; 7 = Not at all)”.</a:t>
            </a:r>
            <a:endParaRPr lang="en-US" sz="10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1994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80">
                                          <p:stCondLst>
                                            <p:cond delay="0"/>
                                          </p:stCondLst>
                                        </p:cTn>
                                        <p:tgtEl>
                                          <p:spTgt spid="7"/>
                                        </p:tgtEl>
                                      </p:cBhvr>
                                    </p:animEffect>
                                    <p:anim calcmode="lin" valueType="num">
                                      <p:cBhvr>
                                        <p:cTn id="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5" dur="26">
                                          <p:stCondLst>
                                            <p:cond delay="650"/>
                                          </p:stCondLst>
                                        </p:cTn>
                                        <p:tgtEl>
                                          <p:spTgt spid="7"/>
                                        </p:tgtEl>
                                      </p:cBhvr>
                                      <p:to x="100000" y="60000"/>
                                    </p:animScale>
                                    <p:animScale>
                                      <p:cBhvr>
                                        <p:cTn id="26" dur="166" decel="50000">
                                          <p:stCondLst>
                                            <p:cond delay="676"/>
                                          </p:stCondLst>
                                        </p:cTn>
                                        <p:tgtEl>
                                          <p:spTgt spid="7"/>
                                        </p:tgtEl>
                                      </p:cBhvr>
                                      <p:to x="100000" y="100000"/>
                                    </p:animScale>
                                    <p:animScale>
                                      <p:cBhvr>
                                        <p:cTn id="27" dur="26">
                                          <p:stCondLst>
                                            <p:cond delay="1312"/>
                                          </p:stCondLst>
                                        </p:cTn>
                                        <p:tgtEl>
                                          <p:spTgt spid="7"/>
                                        </p:tgtEl>
                                      </p:cBhvr>
                                      <p:to x="100000" y="80000"/>
                                    </p:animScale>
                                    <p:animScale>
                                      <p:cBhvr>
                                        <p:cTn id="28" dur="166" decel="50000">
                                          <p:stCondLst>
                                            <p:cond delay="1338"/>
                                          </p:stCondLst>
                                        </p:cTn>
                                        <p:tgtEl>
                                          <p:spTgt spid="7"/>
                                        </p:tgtEl>
                                      </p:cBhvr>
                                      <p:to x="100000" y="100000"/>
                                    </p:animScale>
                                    <p:animScale>
                                      <p:cBhvr>
                                        <p:cTn id="29" dur="26">
                                          <p:stCondLst>
                                            <p:cond delay="1642"/>
                                          </p:stCondLst>
                                        </p:cTn>
                                        <p:tgtEl>
                                          <p:spTgt spid="7"/>
                                        </p:tgtEl>
                                      </p:cBhvr>
                                      <p:to x="100000" y="90000"/>
                                    </p:animScale>
                                    <p:animScale>
                                      <p:cBhvr>
                                        <p:cTn id="30" dur="166" decel="50000">
                                          <p:stCondLst>
                                            <p:cond delay="1668"/>
                                          </p:stCondLst>
                                        </p:cTn>
                                        <p:tgtEl>
                                          <p:spTgt spid="7"/>
                                        </p:tgtEl>
                                      </p:cBhvr>
                                      <p:to x="100000" y="100000"/>
                                    </p:animScale>
                                    <p:animScale>
                                      <p:cBhvr>
                                        <p:cTn id="31" dur="26">
                                          <p:stCondLst>
                                            <p:cond delay="1808"/>
                                          </p:stCondLst>
                                        </p:cTn>
                                        <p:tgtEl>
                                          <p:spTgt spid="7"/>
                                        </p:tgtEl>
                                      </p:cBhvr>
                                      <p:to x="100000" y="95000"/>
                                    </p:animScale>
                                    <p:animScale>
                                      <p:cBhvr>
                                        <p:cTn id="32" dur="166" decel="50000">
                                          <p:stCondLst>
                                            <p:cond delay="1834"/>
                                          </p:stCondLst>
                                        </p:cTn>
                                        <p:tgtEl>
                                          <p:spTgt spid="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1"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circle(in)">
                                      <p:cBhvr>
                                        <p:cTn id="4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1"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F846E15-D930-4A72-A272-B5ABCB53589B}"/>
              </a:ext>
            </a:extLst>
          </p:cNvPr>
          <p:cNvGraphicFramePr>
            <a:graphicFrameLocks/>
          </p:cNvGraphicFramePr>
          <p:nvPr/>
        </p:nvGraphicFramePr>
        <p:xfrm>
          <a:off x="533400" y="1600200"/>
          <a:ext cx="7848600" cy="4491988"/>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2C18B1B8-AF89-406A-B4DE-A2F2E159F42E}"/>
              </a:ext>
            </a:extLst>
          </p:cNvPr>
          <p:cNvSpPr>
            <a:spLocks noGrp="1"/>
          </p:cNvSpPr>
          <p:nvPr>
            <p:ph type="title"/>
          </p:nvPr>
        </p:nvSpPr>
        <p:spPr/>
        <p:txBody>
          <a:bodyPr/>
          <a:lstStyle/>
          <a:p>
            <a:r>
              <a:rPr lang="en-US" dirty="0"/>
              <a:t>Overall score 7.64 (most free?)</a:t>
            </a:r>
          </a:p>
        </p:txBody>
      </p:sp>
      <p:sp>
        <p:nvSpPr>
          <p:cNvPr id="4" name="Speech Bubble: Rectangle with Corners Rounded 3">
            <a:extLst>
              <a:ext uri="{FF2B5EF4-FFF2-40B4-BE49-F238E27FC236}">
                <a16:creationId xmlns:a16="http://schemas.microsoft.com/office/drawing/2014/main" id="{6F75239E-9E62-4123-A879-C9CD3E609C19}"/>
              </a:ext>
            </a:extLst>
          </p:cNvPr>
          <p:cNvSpPr/>
          <p:nvPr/>
        </p:nvSpPr>
        <p:spPr>
          <a:xfrm>
            <a:off x="1219200" y="1417638"/>
            <a:ext cx="533400" cy="489277"/>
          </a:xfrm>
          <a:prstGeom prst="wedgeRoundRectCallout">
            <a:avLst>
              <a:gd name="adj1" fmla="val 91526"/>
              <a:gd name="adj2" fmla="val 1597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Speech Bubble: Rectangle with Corners Rounded 4">
            <a:extLst>
              <a:ext uri="{FF2B5EF4-FFF2-40B4-BE49-F238E27FC236}">
                <a16:creationId xmlns:a16="http://schemas.microsoft.com/office/drawing/2014/main" id="{FC40B42E-2AB5-4253-9D88-10ED6189EA14}"/>
              </a:ext>
            </a:extLst>
          </p:cNvPr>
          <p:cNvSpPr/>
          <p:nvPr/>
        </p:nvSpPr>
        <p:spPr>
          <a:xfrm>
            <a:off x="3047999" y="2057400"/>
            <a:ext cx="762001" cy="489277"/>
          </a:xfrm>
          <a:prstGeom prst="wedgeRoundRectCallout">
            <a:avLst>
              <a:gd name="adj1" fmla="val 7036"/>
              <a:gd name="adj2" fmla="val 3229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#110</a:t>
            </a:r>
          </a:p>
        </p:txBody>
      </p:sp>
      <p:sp>
        <p:nvSpPr>
          <p:cNvPr id="6" name="Speech Bubble: Rectangle with Corners Rounded 5">
            <a:extLst>
              <a:ext uri="{FF2B5EF4-FFF2-40B4-BE49-F238E27FC236}">
                <a16:creationId xmlns:a16="http://schemas.microsoft.com/office/drawing/2014/main" id="{AD509422-300B-4877-B9BB-25120A8FAF81}"/>
              </a:ext>
            </a:extLst>
          </p:cNvPr>
          <p:cNvSpPr/>
          <p:nvPr/>
        </p:nvSpPr>
        <p:spPr>
          <a:xfrm>
            <a:off x="5943600" y="1355561"/>
            <a:ext cx="762001" cy="489277"/>
          </a:xfrm>
          <a:prstGeom prst="wedgeRoundRectCallout">
            <a:avLst>
              <a:gd name="adj1" fmla="val 9893"/>
              <a:gd name="adj2" fmla="val 2442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a:t>
            </a:r>
          </a:p>
        </p:txBody>
      </p:sp>
      <p:sp>
        <p:nvSpPr>
          <p:cNvPr id="7" name="Speech Bubble: Rectangle with Corners Rounded 6">
            <a:extLst>
              <a:ext uri="{FF2B5EF4-FFF2-40B4-BE49-F238E27FC236}">
                <a16:creationId xmlns:a16="http://schemas.microsoft.com/office/drawing/2014/main" id="{DDE5D71A-A1D6-452C-80EF-761FB1E0A1BA}"/>
              </a:ext>
            </a:extLst>
          </p:cNvPr>
          <p:cNvSpPr/>
          <p:nvPr/>
        </p:nvSpPr>
        <p:spPr>
          <a:xfrm>
            <a:off x="7467600" y="1376590"/>
            <a:ext cx="762001" cy="489277"/>
          </a:xfrm>
          <a:prstGeom prst="wedgeRoundRectCallout">
            <a:avLst>
              <a:gd name="adj1" fmla="val 7036"/>
              <a:gd name="adj2" fmla="val 3229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a:t>
            </a:r>
          </a:p>
        </p:txBody>
      </p:sp>
      <p:sp>
        <p:nvSpPr>
          <p:cNvPr id="8" name="Speech Bubble: Rectangle with Corners Rounded 7">
            <a:extLst>
              <a:ext uri="{FF2B5EF4-FFF2-40B4-BE49-F238E27FC236}">
                <a16:creationId xmlns:a16="http://schemas.microsoft.com/office/drawing/2014/main" id="{21B67090-67A5-4645-BAA9-EBB15E1BF42C}"/>
              </a:ext>
            </a:extLst>
          </p:cNvPr>
          <p:cNvSpPr/>
          <p:nvPr/>
        </p:nvSpPr>
        <p:spPr>
          <a:xfrm>
            <a:off x="5067302" y="1997238"/>
            <a:ext cx="647698" cy="489277"/>
          </a:xfrm>
          <a:prstGeom prst="wedgeRoundRectCallout">
            <a:avLst>
              <a:gd name="adj1" fmla="val -49971"/>
              <a:gd name="adj2" fmla="val 67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4F23258C-9C24-422F-9B3B-C59ED18526F6}"/>
                  </a:ext>
                </a:extLst>
              </p14:cNvPr>
              <p14:cNvContentPartPr/>
              <p14:nvPr/>
            </p14:nvContentPartPr>
            <p14:xfrm>
              <a:off x="6617943" y="969509"/>
              <a:ext cx="1998360" cy="5252400"/>
            </p14:xfrm>
          </p:contentPart>
        </mc:Choice>
        <mc:Fallback xmlns="">
          <p:pic>
            <p:nvPicPr>
              <p:cNvPr id="9" name="Ink 8">
                <a:extLst>
                  <a:ext uri="{FF2B5EF4-FFF2-40B4-BE49-F238E27FC236}">
                    <a16:creationId xmlns:a16="http://schemas.microsoft.com/office/drawing/2014/main" id="{4F23258C-9C24-422F-9B3B-C59ED18526F6}"/>
                  </a:ext>
                </a:extLst>
              </p:cNvPr>
              <p:cNvPicPr/>
              <p:nvPr/>
            </p:nvPicPr>
            <p:blipFill>
              <a:blip r:embed="rId4"/>
              <a:stretch>
                <a:fillRect/>
              </a:stretch>
            </p:blipFill>
            <p:spPr>
              <a:xfrm>
                <a:off x="6564303" y="861509"/>
                <a:ext cx="2106000" cy="5468040"/>
              </a:xfrm>
              <a:prstGeom prst="rect">
                <a:avLst/>
              </a:prstGeom>
            </p:spPr>
          </p:pic>
        </mc:Fallback>
      </mc:AlternateContent>
    </p:spTree>
    <p:extLst>
      <p:ext uri="{BB962C8B-B14F-4D97-AF65-F5344CB8AC3E}">
        <p14:creationId xmlns:p14="http://schemas.microsoft.com/office/powerpoint/2010/main" val="280685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P spid="5" grpId="0" animBg="1"/>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6934-D13E-4D43-AB79-C0D3A9B53EAE}"/>
              </a:ext>
            </a:extLst>
          </p:cNvPr>
          <p:cNvSpPr>
            <a:spLocks noGrp="1"/>
          </p:cNvSpPr>
          <p:nvPr>
            <p:ph type="title"/>
          </p:nvPr>
        </p:nvSpPr>
        <p:spPr/>
        <p:txBody>
          <a:bodyPr/>
          <a:lstStyle/>
          <a:p>
            <a:r>
              <a:rPr lang="en-US" dirty="0"/>
              <a:t>Regulation Recommendations</a:t>
            </a:r>
          </a:p>
        </p:txBody>
      </p:sp>
      <p:graphicFrame>
        <p:nvGraphicFramePr>
          <p:cNvPr id="3" name="Chart 2">
            <a:extLst>
              <a:ext uri="{FF2B5EF4-FFF2-40B4-BE49-F238E27FC236}">
                <a16:creationId xmlns:a16="http://schemas.microsoft.com/office/drawing/2014/main" id="{7729A0AF-D9DE-44F4-9B49-8622421E5A0A}"/>
              </a:ext>
            </a:extLst>
          </p:cNvPr>
          <p:cNvGraphicFramePr>
            <a:graphicFrameLocks/>
          </p:cNvGraphicFramePr>
          <p:nvPr>
            <p:extLst>
              <p:ext uri="{D42A27DB-BD31-4B8C-83A1-F6EECF244321}">
                <p14:modId xmlns:p14="http://schemas.microsoft.com/office/powerpoint/2010/main" val="4257139536"/>
              </p:ext>
            </p:extLst>
          </p:nvPr>
        </p:nvGraphicFramePr>
        <p:xfrm>
          <a:off x="228600" y="1219200"/>
          <a:ext cx="8458200" cy="4343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0826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6934-D13E-4D43-AB79-C0D3A9B53EAE}"/>
              </a:ext>
            </a:extLst>
          </p:cNvPr>
          <p:cNvSpPr>
            <a:spLocks noGrp="1"/>
          </p:cNvSpPr>
          <p:nvPr>
            <p:ph type="title"/>
          </p:nvPr>
        </p:nvSpPr>
        <p:spPr/>
        <p:txBody>
          <a:bodyPr/>
          <a:lstStyle/>
          <a:p>
            <a:r>
              <a:rPr lang="en-US" dirty="0"/>
              <a:t>Low Hanging Fruit</a:t>
            </a:r>
          </a:p>
        </p:txBody>
      </p:sp>
      <p:graphicFrame>
        <p:nvGraphicFramePr>
          <p:cNvPr id="4" name="Chart 3">
            <a:extLst>
              <a:ext uri="{FF2B5EF4-FFF2-40B4-BE49-F238E27FC236}">
                <a16:creationId xmlns:a16="http://schemas.microsoft.com/office/drawing/2014/main" id="{28594451-83F5-4068-985A-06140B87C308}"/>
              </a:ext>
            </a:extLst>
          </p:cNvPr>
          <p:cNvGraphicFramePr>
            <a:graphicFrameLocks/>
          </p:cNvGraphicFramePr>
          <p:nvPr>
            <p:extLst>
              <p:ext uri="{D42A27DB-BD31-4B8C-83A1-F6EECF244321}">
                <p14:modId xmlns:p14="http://schemas.microsoft.com/office/powerpoint/2010/main" val="218869764"/>
              </p:ext>
            </p:extLst>
          </p:nvPr>
        </p:nvGraphicFramePr>
        <p:xfrm>
          <a:off x="228600" y="1295400"/>
          <a:ext cx="8610600" cy="4191000"/>
        </p:xfrm>
        <a:graphic>
          <a:graphicData uri="http://schemas.openxmlformats.org/drawingml/2006/chart">
            <c:chart xmlns:c="http://schemas.openxmlformats.org/drawingml/2006/chart" xmlns:r="http://schemas.openxmlformats.org/officeDocument/2006/relationships" r:id="rId2"/>
          </a:graphicData>
        </a:graphic>
      </p:graphicFrame>
      <p:sp>
        <p:nvSpPr>
          <p:cNvPr id="6" name="Speech Bubble: Rectangle with Corners Rounded 5">
            <a:extLst>
              <a:ext uri="{FF2B5EF4-FFF2-40B4-BE49-F238E27FC236}">
                <a16:creationId xmlns:a16="http://schemas.microsoft.com/office/drawing/2014/main" id="{33054A40-6B00-4A19-AFDF-2E1669127CE5}"/>
              </a:ext>
            </a:extLst>
          </p:cNvPr>
          <p:cNvSpPr/>
          <p:nvPr/>
        </p:nvSpPr>
        <p:spPr>
          <a:xfrm>
            <a:off x="228600" y="5715000"/>
            <a:ext cx="7924800" cy="946477"/>
          </a:xfrm>
          <a:prstGeom prst="wedgeRoundRectCallout">
            <a:avLst>
              <a:gd name="adj1" fmla="val -22668"/>
              <a:gd name="adj2" fmla="val -840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(1) whether fixed-term contracts are prohibited for permanent tasks; </a:t>
            </a:r>
          </a:p>
          <a:p>
            <a:r>
              <a:rPr lang="en-US" sz="1600" dirty="0">
                <a:solidFill>
                  <a:schemeClr val="tx1"/>
                </a:solidFill>
              </a:rPr>
              <a:t>(2) the maximum cumulative duration of fixed-term contracts; and </a:t>
            </a:r>
          </a:p>
          <a:p>
            <a:r>
              <a:rPr lang="en-US" sz="1600" dirty="0">
                <a:solidFill>
                  <a:schemeClr val="tx1"/>
                </a:solidFill>
              </a:rPr>
              <a:t>(3) the ratio of the minimum wage for a trainee or first-time employee to the average value added per worker.</a:t>
            </a:r>
          </a:p>
        </p:txBody>
      </p:sp>
      <p:sp>
        <p:nvSpPr>
          <p:cNvPr id="7" name="Speech Bubble: Rectangle with Corners Rounded 6">
            <a:extLst>
              <a:ext uri="{FF2B5EF4-FFF2-40B4-BE49-F238E27FC236}">
                <a16:creationId xmlns:a16="http://schemas.microsoft.com/office/drawing/2014/main" id="{98E54E1B-9E54-4606-A3BF-EB1CC11E419F}"/>
              </a:ext>
            </a:extLst>
          </p:cNvPr>
          <p:cNvSpPr/>
          <p:nvPr/>
        </p:nvSpPr>
        <p:spPr>
          <a:xfrm>
            <a:off x="261257" y="5715000"/>
            <a:ext cx="7235371" cy="946477"/>
          </a:xfrm>
          <a:prstGeom prst="wedgeRoundRectCallout">
            <a:avLst>
              <a:gd name="adj1" fmla="val 5615"/>
              <a:gd name="adj2" fmla="val -794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arenBoth"/>
            </a:pPr>
            <a:r>
              <a:rPr lang="en-US" sz="1200" dirty="0">
                <a:solidFill>
                  <a:schemeClr val="tx1"/>
                </a:solidFill>
              </a:rPr>
              <a:t>restrictions on night work;       </a:t>
            </a:r>
          </a:p>
          <a:p>
            <a:r>
              <a:rPr lang="en-US" sz="1200" dirty="0">
                <a:solidFill>
                  <a:schemeClr val="tx1"/>
                </a:solidFill>
              </a:rPr>
              <a:t>(2) restrictions on holiday work; </a:t>
            </a:r>
          </a:p>
          <a:p>
            <a:r>
              <a:rPr lang="en-US" sz="1200" dirty="0">
                <a:solidFill>
                  <a:schemeClr val="tx1"/>
                </a:solidFill>
              </a:rPr>
              <a:t>(3) length of the work week can be 5.5 days or longer; </a:t>
            </a:r>
          </a:p>
          <a:p>
            <a:r>
              <a:rPr lang="en-US" sz="1200" dirty="0">
                <a:solidFill>
                  <a:schemeClr val="tx1"/>
                </a:solidFill>
              </a:rPr>
              <a:t>(4) restrictions on overtime work; and </a:t>
            </a:r>
          </a:p>
          <a:p>
            <a:r>
              <a:rPr lang="en-US" sz="1200" dirty="0">
                <a:solidFill>
                  <a:schemeClr val="tx1"/>
                </a:solidFill>
              </a:rPr>
              <a:t>(5) average paid annual leave is 21 working days or more.</a:t>
            </a:r>
            <a:endParaRPr lang="en-US" sz="1100" dirty="0">
              <a:solidFill>
                <a:schemeClr val="tx1"/>
              </a:solidFill>
            </a:endParaRPr>
          </a:p>
        </p:txBody>
      </p:sp>
      <p:sp>
        <p:nvSpPr>
          <p:cNvPr id="8" name="Speech Bubble: Rectangle with Corners Rounded 7">
            <a:extLst>
              <a:ext uri="{FF2B5EF4-FFF2-40B4-BE49-F238E27FC236}">
                <a16:creationId xmlns:a16="http://schemas.microsoft.com/office/drawing/2014/main" id="{93FB00A5-9832-4B65-B5D2-FD1D1D8B104B}"/>
              </a:ext>
            </a:extLst>
          </p:cNvPr>
          <p:cNvSpPr/>
          <p:nvPr/>
        </p:nvSpPr>
        <p:spPr>
          <a:xfrm>
            <a:off x="342900" y="5715000"/>
            <a:ext cx="8382000" cy="1117021"/>
          </a:xfrm>
          <a:prstGeom prst="wedgeRoundRectCallout">
            <a:avLst>
              <a:gd name="adj1" fmla="val 17714"/>
              <a:gd name="adj2" fmla="val -773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World Bank’s </a:t>
            </a:r>
            <a:r>
              <a:rPr lang="en-US" i="1" dirty="0">
                <a:solidFill>
                  <a:schemeClr val="tx1"/>
                </a:solidFill>
              </a:rPr>
              <a:t>Doing Business </a:t>
            </a:r>
            <a:r>
              <a:rPr lang="en-US" dirty="0">
                <a:solidFill>
                  <a:schemeClr val="tx1"/>
                </a:solidFill>
              </a:rPr>
              <a:t>data on the cost of the advance notice requirements, severance payments, and penalties due when dismissing a redundant worker with 10-years tenure.</a:t>
            </a:r>
            <a:endParaRPr lang="en-US" sz="1100" dirty="0">
              <a:solidFill>
                <a:schemeClr val="tx1"/>
              </a:solidFill>
            </a:endParaRPr>
          </a:p>
        </p:txBody>
      </p:sp>
      <p:sp>
        <p:nvSpPr>
          <p:cNvPr id="9" name="Speech Bubble: Rectangle with Corners Rounded 8">
            <a:extLst>
              <a:ext uri="{FF2B5EF4-FFF2-40B4-BE49-F238E27FC236}">
                <a16:creationId xmlns:a16="http://schemas.microsoft.com/office/drawing/2014/main" id="{98748D40-9EB9-4E94-9504-EF3B59E6AEA2}"/>
              </a:ext>
            </a:extLst>
          </p:cNvPr>
          <p:cNvSpPr/>
          <p:nvPr/>
        </p:nvSpPr>
        <p:spPr>
          <a:xfrm>
            <a:off x="264886" y="5474936"/>
            <a:ext cx="8382000" cy="1353456"/>
          </a:xfrm>
          <a:prstGeom prst="wedgeRoundRectCallout">
            <a:avLst>
              <a:gd name="adj1" fmla="val 32259"/>
              <a:gd name="adj2" fmla="val -575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Rating of 10 was assigned to countries without military conscription.</a:t>
            </a:r>
          </a:p>
          <a:p>
            <a:pPr marL="285750" indent="-285750">
              <a:buFont typeface="Arial" panose="020B0604020202020204" pitchFamily="34" charset="0"/>
              <a:buChar char="•"/>
            </a:pPr>
            <a:r>
              <a:rPr lang="en-US" sz="1400" dirty="0">
                <a:solidFill>
                  <a:schemeClr val="tx1"/>
                </a:solidFill>
              </a:rPr>
              <a:t>When length of conscription was more than six months but not more than 12 months, countries were rated at 3. </a:t>
            </a:r>
          </a:p>
          <a:p>
            <a:pPr marL="285750" indent="-285750">
              <a:buFont typeface="Arial" panose="020B0604020202020204" pitchFamily="34" charset="0"/>
              <a:buChar char="•"/>
            </a:pPr>
            <a:r>
              <a:rPr lang="en-US" sz="1400" dirty="0">
                <a:solidFill>
                  <a:schemeClr val="tx1"/>
                </a:solidFill>
              </a:rPr>
              <a:t>If conscription was present but apparently not strictly enforced or the length of service could not be determined, the country was given a rating of 3. </a:t>
            </a:r>
          </a:p>
        </p:txBody>
      </p:sp>
    </p:spTree>
    <p:extLst>
      <p:ext uri="{BB962C8B-B14F-4D97-AF65-F5344CB8AC3E}">
        <p14:creationId xmlns:p14="http://schemas.microsoft.com/office/powerpoint/2010/main" val="212435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3 Opportunity Cost 5-28-11.tif"/>
          <p:cNvPicPr>
            <a:picLocks noGrp="1" noChangeAspect="1"/>
          </p:cNvPicPr>
          <p:nvPr>
            <p:ph idx="1"/>
          </p:nvPr>
        </p:nvPicPr>
        <p:blipFill>
          <a:blip r:embed="rId3" cstate="print"/>
          <a:stretch>
            <a:fillRect/>
          </a:stretch>
        </p:blipFill>
        <p:spPr>
          <a:xfrm>
            <a:off x="-6697133" y="-133350"/>
            <a:ext cx="15917333" cy="6858000"/>
          </a:xfrm>
        </p:spPr>
      </p:pic>
      <p:sp>
        <p:nvSpPr>
          <p:cNvPr id="4" name="TextBox 3"/>
          <p:cNvSpPr txBox="1"/>
          <p:nvPr/>
        </p:nvSpPr>
        <p:spPr>
          <a:xfrm>
            <a:off x="5181600" y="2971800"/>
            <a:ext cx="32962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1C = 3F therefore “1F costs 1/3C”</a:t>
            </a:r>
          </a:p>
        </p:txBody>
      </p:sp>
      <p:pic>
        <p:nvPicPr>
          <p:cNvPr id="2054" name="Picture 6"/>
          <p:cNvPicPr>
            <a:picLocks noChangeAspect="1" noChangeArrowheads="1"/>
          </p:cNvPicPr>
          <p:nvPr/>
        </p:nvPicPr>
        <p:blipFill>
          <a:blip r:embed="rId4" cstate="print"/>
          <a:srcRect/>
          <a:stretch>
            <a:fillRect/>
          </a:stretch>
        </p:blipFill>
        <p:spPr bwMode="auto">
          <a:xfrm>
            <a:off x="5410200" y="621270"/>
            <a:ext cx="3052156" cy="151233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8B1C-2E0E-4CD6-AA39-9109956D2EB5}"/>
              </a:ext>
            </a:extLst>
          </p:cNvPr>
          <p:cNvSpPr>
            <a:spLocks noGrp="1"/>
          </p:cNvSpPr>
          <p:nvPr>
            <p:ph type="title"/>
          </p:nvPr>
        </p:nvSpPr>
        <p:spPr>
          <a:xfrm>
            <a:off x="533400" y="150194"/>
            <a:ext cx="8229600" cy="884238"/>
          </a:xfrm>
        </p:spPr>
        <p:txBody>
          <a:bodyPr/>
          <a:lstStyle/>
          <a:p>
            <a:r>
              <a:rPr lang="en-US" dirty="0"/>
              <a:t>3 ? For Sub-sub area 5c </a:t>
            </a:r>
          </a:p>
        </p:txBody>
      </p:sp>
      <p:graphicFrame>
        <p:nvGraphicFramePr>
          <p:cNvPr id="3" name="Chart 2">
            <a:extLst>
              <a:ext uri="{FF2B5EF4-FFF2-40B4-BE49-F238E27FC236}">
                <a16:creationId xmlns:a16="http://schemas.microsoft.com/office/drawing/2014/main" id="{24DDCF82-8A36-4C8C-9ED9-315E0566048F}"/>
              </a:ext>
            </a:extLst>
          </p:cNvPr>
          <p:cNvGraphicFramePr>
            <a:graphicFrameLocks/>
          </p:cNvGraphicFramePr>
          <p:nvPr>
            <p:extLst>
              <p:ext uri="{D42A27DB-BD31-4B8C-83A1-F6EECF244321}">
                <p14:modId xmlns:p14="http://schemas.microsoft.com/office/powerpoint/2010/main" val="2316595760"/>
              </p:ext>
            </p:extLst>
          </p:nvPr>
        </p:nvGraphicFramePr>
        <p:xfrm>
          <a:off x="533400" y="990600"/>
          <a:ext cx="8077200" cy="4114800"/>
        </p:xfrm>
        <a:graphic>
          <a:graphicData uri="http://schemas.openxmlformats.org/drawingml/2006/chart">
            <c:chart xmlns:c="http://schemas.openxmlformats.org/drawingml/2006/chart" xmlns:r="http://schemas.openxmlformats.org/officeDocument/2006/relationships" r:id="rId2"/>
          </a:graphicData>
        </a:graphic>
      </p:graphicFrame>
      <p:sp>
        <p:nvSpPr>
          <p:cNvPr id="4" name="Speech Bubble: Rectangle with Corners Rounded 3">
            <a:extLst>
              <a:ext uri="{FF2B5EF4-FFF2-40B4-BE49-F238E27FC236}">
                <a16:creationId xmlns:a16="http://schemas.microsoft.com/office/drawing/2014/main" id="{A3F88245-3CD9-446E-877B-5998102FCFA4}"/>
              </a:ext>
            </a:extLst>
          </p:cNvPr>
          <p:cNvSpPr/>
          <p:nvPr/>
        </p:nvSpPr>
        <p:spPr>
          <a:xfrm>
            <a:off x="181429" y="5225824"/>
            <a:ext cx="8382000" cy="1439963"/>
          </a:xfrm>
          <a:prstGeom prst="wedgeRoundRectCallout">
            <a:avLst>
              <a:gd name="adj1" fmla="val 32259"/>
              <a:gd name="adj2" fmla="val -575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“In your industry, how commonly would you estimate that firms make undocumented extra payments or bribes connected with the following: A – Import and export permits; B – Connection to public utilities (e.g., telephone or electricity); C – Annual tax payments; D – Awarding of public contracts (investment projects); E – Getting favorable judicial decisions.” </a:t>
            </a:r>
            <a:r>
              <a:rPr lang="en-US" sz="1050" dirty="0">
                <a:solidFill>
                  <a:schemeClr val="tx1"/>
                </a:solidFill>
              </a:rPr>
              <a:t>Common (= 1), Never occur (= 7)</a:t>
            </a:r>
          </a:p>
        </p:txBody>
      </p:sp>
      <p:sp>
        <p:nvSpPr>
          <p:cNvPr id="5" name="Speech Bubble: Rectangle with Corners Rounded 4">
            <a:extLst>
              <a:ext uri="{FF2B5EF4-FFF2-40B4-BE49-F238E27FC236}">
                <a16:creationId xmlns:a16="http://schemas.microsoft.com/office/drawing/2014/main" id="{3D84F7E9-E99B-4C1A-A170-2509099022C4}"/>
              </a:ext>
            </a:extLst>
          </p:cNvPr>
          <p:cNvSpPr/>
          <p:nvPr/>
        </p:nvSpPr>
        <p:spPr>
          <a:xfrm>
            <a:off x="304800" y="5410200"/>
            <a:ext cx="8382000" cy="1142999"/>
          </a:xfrm>
          <a:prstGeom prst="wedgeRoundRectCallout">
            <a:avLst>
              <a:gd name="adj1" fmla="val 30700"/>
              <a:gd name="adj2" fmla="val -801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(2) “Do illegal payments aimed at influencing government policies, laws or regulations have an impact on companies in your country? </a:t>
            </a:r>
            <a:r>
              <a:rPr lang="en-US" sz="1050" dirty="0">
                <a:solidFill>
                  <a:schemeClr val="tx1"/>
                </a:solidFill>
              </a:rPr>
              <a:t>1 = Yes, significant negative impact, 7 = No, no impact at all”. </a:t>
            </a:r>
          </a:p>
        </p:txBody>
      </p:sp>
      <p:sp>
        <p:nvSpPr>
          <p:cNvPr id="6" name="Speech Bubble: Rectangle with Corners Rounded 5">
            <a:extLst>
              <a:ext uri="{FF2B5EF4-FFF2-40B4-BE49-F238E27FC236}">
                <a16:creationId xmlns:a16="http://schemas.microsoft.com/office/drawing/2014/main" id="{F8ABDEBF-DE32-4BC4-99A2-6AF68789653A}"/>
              </a:ext>
            </a:extLst>
          </p:cNvPr>
          <p:cNvSpPr/>
          <p:nvPr/>
        </p:nvSpPr>
        <p:spPr>
          <a:xfrm>
            <a:off x="228600" y="5423291"/>
            <a:ext cx="8382000" cy="1284515"/>
          </a:xfrm>
          <a:prstGeom prst="wedgeRoundRectCallout">
            <a:avLst>
              <a:gd name="adj1" fmla="val 28969"/>
              <a:gd name="adj2" fmla="val -823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(3) “To what extent do government officials in your country show favoritism to well-connected firms and individuals when deciding upon policies and contracts? </a:t>
            </a:r>
            <a:r>
              <a:rPr lang="en-US" sz="1000" dirty="0">
                <a:solidFill>
                  <a:schemeClr val="tx1"/>
                </a:solidFill>
              </a:rPr>
              <a:t>1 = Always show </a:t>
            </a:r>
            <a:r>
              <a:rPr lang="en-US" sz="1000" dirty="0" err="1">
                <a:solidFill>
                  <a:schemeClr val="tx1"/>
                </a:solidFill>
              </a:rPr>
              <a:t>favouritism</a:t>
            </a:r>
            <a:r>
              <a:rPr lang="en-US" sz="1000" dirty="0">
                <a:solidFill>
                  <a:schemeClr val="tx1"/>
                </a:solidFill>
              </a:rPr>
              <a:t>, 7 = Never show </a:t>
            </a:r>
            <a:r>
              <a:rPr lang="en-US" sz="1000" dirty="0" err="1">
                <a:solidFill>
                  <a:schemeClr val="tx1"/>
                </a:solidFill>
              </a:rPr>
              <a:t>favouritism</a:t>
            </a:r>
            <a:r>
              <a:rPr lang="en-US" sz="1000" dirty="0">
                <a:solidFill>
                  <a:schemeClr val="tx1"/>
                </a:solidFill>
              </a:rPr>
              <a:t>”. The wording of the questions has varied slightly over the years.</a:t>
            </a:r>
          </a:p>
          <a:p>
            <a:endParaRPr lang="en-US" sz="1600" dirty="0">
              <a:solidFill>
                <a:schemeClr val="tx1"/>
              </a:solidFill>
            </a:endParaRPr>
          </a:p>
          <a:p>
            <a:r>
              <a:rPr lang="en-US" sz="1600" dirty="0">
                <a:solidFill>
                  <a:schemeClr val="tx1"/>
                </a:solidFill>
              </a:rPr>
              <a:t>Source World Economic Forum, </a:t>
            </a:r>
            <a:r>
              <a:rPr lang="en-US" sz="1600" i="1" dirty="0">
                <a:solidFill>
                  <a:schemeClr val="tx1"/>
                </a:solidFill>
              </a:rPr>
              <a:t>Global Competitiveness Report</a:t>
            </a:r>
            <a:r>
              <a:rPr lang="en-US" sz="1600" dirty="0">
                <a:solidFill>
                  <a:schemeClr val="tx1"/>
                </a:solidFill>
              </a:rPr>
              <a:t>.</a:t>
            </a:r>
            <a:endParaRPr lang="en-US" sz="1200" dirty="0">
              <a:solidFill>
                <a:schemeClr val="tx1"/>
              </a:solidFill>
            </a:endParaRPr>
          </a:p>
        </p:txBody>
      </p:sp>
    </p:spTree>
    <p:extLst>
      <p:ext uri="{BB962C8B-B14F-4D97-AF65-F5344CB8AC3E}">
        <p14:creationId xmlns:p14="http://schemas.microsoft.com/office/powerpoint/2010/main" val="15165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8227-0A1F-4020-9977-E8B8B23095CF}"/>
              </a:ext>
            </a:extLst>
          </p:cNvPr>
          <p:cNvSpPr>
            <a:spLocks noGrp="1"/>
          </p:cNvSpPr>
          <p:nvPr>
            <p:ph type="title"/>
          </p:nvPr>
        </p:nvSpPr>
        <p:spPr/>
        <p:txBody>
          <a:bodyPr/>
          <a:lstStyle/>
          <a:p>
            <a:r>
              <a:rPr lang="en-US" dirty="0"/>
              <a:t>Assumptions</a:t>
            </a:r>
          </a:p>
        </p:txBody>
      </p:sp>
      <p:graphicFrame>
        <p:nvGraphicFramePr>
          <p:cNvPr id="3" name="Chart 2">
            <a:extLst>
              <a:ext uri="{FF2B5EF4-FFF2-40B4-BE49-F238E27FC236}">
                <a16:creationId xmlns:a16="http://schemas.microsoft.com/office/drawing/2014/main" id="{C762DEB7-4986-47F6-9439-DD3061CCC818}"/>
              </a:ext>
            </a:extLst>
          </p:cNvPr>
          <p:cNvGraphicFramePr>
            <a:graphicFrameLocks/>
          </p:cNvGraphicFramePr>
          <p:nvPr>
            <p:extLst>
              <p:ext uri="{D42A27DB-BD31-4B8C-83A1-F6EECF244321}">
                <p14:modId xmlns:p14="http://schemas.microsoft.com/office/powerpoint/2010/main" val="2627657479"/>
              </p:ext>
            </p:extLst>
          </p:nvPr>
        </p:nvGraphicFramePr>
        <p:xfrm>
          <a:off x="304800" y="1295400"/>
          <a:ext cx="4572000" cy="27451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AB068960-3A61-4849-BD16-EBD911B4C285}"/>
              </a:ext>
            </a:extLst>
          </p:cNvPr>
          <p:cNvGraphicFramePr>
            <a:graphicFrameLocks/>
          </p:cNvGraphicFramePr>
          <p:nvPr>
            <p:extLst>
              <p:ext uri="{D42A27DB-BD31-4B8C-83A1-F6EECF244321}">
                <p14:modId xmlns:p14="http://schemas.microsoft.com/office/powerpoint/2010/main" val="3884069501"/>
              </p:ext>
            </p:extLst>
          </p:nvPr>
        </p:nvGraphicFramePr>
        <p:xfrm>
          <a:off x="4570095" y="3843972"/>
          <a:ext cx="4573905" cy="27393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16030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4D3372DE-3653-4E25-B4C2-2AA7360EFFEA}"/>
              </a:ext>
            </a:extLst>
          </p:cNvPr>
          <p:cNvGraphicFramePr>
            <a:graphicFrameLocks/>
          </p:cNvGraphicFramePr>
          <p:nvPr>
            <p:extLst>
              <p:ext uri="{D42A27DB-BD31-4B8C-83A1-F6EECF244321}">
                <p14:modId xmlns:p14="http://schemas.microsoft.com/office/powerpoint/2010/main" val="1186827294"/>
              </p:ext>
            </p:extLst>
          </p:nvPr>
        </p:nvGraphicFramePr>
        <p:xfrm>
          <a:off x="3200400" y="3505200"/>
          <a:ext cx="4800600" cy="2971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9E2A3FEB-369D-413A-AF20-06B488E9E1E8}"/>
              </a:ext>
            </a:extLst>
          </p:cNvPr>
          <p:cNvGraphicFramePr>
            <a:graphicFrameLocks/>
          </p:cNvGraphicFramePr>
          <p:nvPr>
            <p:extLst>
              <p:ext uri="{D42A27DB-BD31-4B8C-83A1-F6EECF244321}">
                <p14:modId xmlns:p14="http://schemas.microsoft.com/office/powerpoint/2010/main" val="383734594"/>
              </p:ext>
            </p:extLst>
          </p:nvPr>
        </p:nvGraphicFramePr>
        <p:xfrm>
          <a:off x="609600" y="381000"/>
          <a:ext cx="4800600"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2" name="Speech Bubble: Rectangle with Corners Rounded 1">
            <a:extLst>
              <a:ext uri="{FF2B5EF4-FFF2-40B4-BE49-F238E27FC236}">
                <a16:creationId xmlns:a16="http://schemas.microsoft.com/office/drawing/2014/main" id="{5FF5C9B6-7BCA-407F-B815-1BEF320E95B1}"/>
              </a:ext>
            </a:extLst>
          </p:cNvPr>
          <p:cNvSpPr/>
          <p:nvPr/>
        </p:nvSpPr>
        <p:spPr>
          <a:xfrm>
            <a:off x="7010400" y="2133600"/>
            <a:ext cx="1295400" cy="502919"/>
          </a:xfrm>
          <a:prstGeom prst="wedgeRoundRectCallout">
            <a:avLst>
              <a:gd name="adj1" fmla="val -218891"/>
              <a:gd name="adj2" fmla="val 1260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dirty="0">
                <a:solidFill>
                  <a:schemeClr val="tx1"/>
                </a:solidFill>
              </a:rPr>
              <a:t>Size Score</a:t>
            </a:r>
          </a:p>
        </p:txBody>
      </p:sp>
      <p:sp>
        <p:nvSpPr>
          <p:cNvPr id="5" name="Speech Bubble: Rectangle with Corners Rounded 4">
            <a:extLst>
              <a:ext uri="{FF2B5EF4-FFF2-40B4-BE49-F238E27FC236}">
                <a16:creationId xmlns:a16="http://schemas.microsoft.com/office/drawing/2014/main" id="{82BA6C2F-77CF-40EB-8B73-B11223627F99}"/>
              </a:ext>
            </a:extLst>
          </p:cNvPr>
          <p:cNvSpPr/>
          <p:nvPr/>
        </p:nvSpPr>
        <p:spPr>
          <a:xfrm>
            <a:off x="6705600" y="609600"/>
            <a:ext cx="1633491" cy="906778"/>
          </a:xfrm>
          <a:prstGeom prst="wedgeRoundRectCallout">
            <a:avLst>
              <a:gd name="adj1" fmla="val -153674"/>
              <a:gd name="adj2" fmla="val 167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Guatemala Per Capita Income</a:t>
            </a:r>
          </a:p>
        </p:txBody>
      </p:sp>
    </p:spTree>
    <p:extLst>
      <p:ext uri="{BB962C8B-B14F-4D97-AF65-F5344CB8AC3E}">
        <p14:creationId xmlns:p14="http://schemas.microsoft.com/office/powerpoint/2010/main" val="14430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endParaRPr lang="en-US"/>
          </a:p>
        </p:txBody>
      </p:sp>
      <p:sp>
        <p:nvSpPr>
          <p:cNvPr id="36866" name="Rectangle 3"/>
          <p:cNvSpPr>
            <a:spLocks noGrp="1" noChangeArrowheads="1"/>
          </p:cNvSpPr>
          <p:nvPr>
            <p:ph type="body" idx="1"/>
          </p:nvPr>
        </p:nvSpPr>
        <p:spPr/>
        <p:txBody>
          <a:bodyPr/>
          <a:lstStyle/>
          <a:p>
            <a:pPr eaLnBrk="1" hangingPunct="1"/>
            <a:endParaRPr lang="en-US"/>
          </a:p>
        </p:txBody>
      </p:sp>
      <p:pic>
        <p:nvPicPr>
          <p:cNvPr id="36867" name="Picture 4" descr="Bob Lawson Talk"/>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Korea.jpg"/>
          <p:cNvPicPr>
            <a:picLocks noGrp="1" noChangeAspect="1"/>
          </p:cNvPicPr>
          <p:nvPr>
            <p:ph idx="1"/>
          </p:nvPr>
        </p:nvPicPr>
        <p:blipFill>
          <a:blip r:embed="rId3" cstate="print"/>
          <a:stretch>
            <a:fillRect/>
          </a:stretch>
        </p:blipFill>
        <p:spPr>
          <a:xfrm>
            <a:off x="958903" y="1298005"/>
            <a:ext cx="7556447" cy="5058346"/>
          </a:xfrm>
        </p:spPr>
      </p:pic>
      <p:sp>
        <p:nvSpPr>
          <p:cNvPr id="4" name="Slide Number Placeholder 3"/>
          <p:cNvSpPr>
            <a:spLocks noGrp="1"/>
          </p:cNvSpPr>
          <p:nvPr>
            <p:ph type="sldNum" sz="quarter" idx="4294967295"/>
          </p:nvPr>
        </p:nvSpPr>
        <p:spPr>
          <a:xfrm>
            <a:off x="6457950" y="6356351"/>
            <a:ext cx="2057400" cy="365125"/>
          </a:xfrm>
          <a:prstGeom prst="rect">
            <a:avLst/>
          </a:prstGeom>
        </p:spPr>
        <p:txBody>
          <a:bodyPr/>
          <a:lstStyle/>
          <a:p>
            <a:fld id="{8064FF45-FF03-4F91-A32A-74ECC657FDA6}" type="slidenum">
              <a:rPr lang="en-US" smtClean="0"/>
              <a:pPr/>
              <a:t>44</a:t>
            </a:fld>
            <a:endParaRPr lang="en-US"/>
          </a:p>
        </p:txBody>
      </p:sp>
      <p:sp>
        <p:nvSpPr>
          <p:cNvPr id="2" name="Rectangle 1">
            <a:extLst>
              <a:ext uri="{FF2B5EF4-FFF2-40B4-BE49-F238E27FC236}">
                <a16:creationId xmlns:a16="http://schemas.microsoft.com/office/drawing/2014/main" id="{9C6733C8-6D92-44BF-9A1B-BA64F4C4EDEF}"/>
              </a:ext>
            </a:extLst>
          </p:cNvPr>
          <p:cNvSpPr/>
          <p:nvPr/>
        </p:nvSpPr>
        <p:spPr>
          <a:xfrm>
            <a:off x="2209800" y="609600"/>
            <a:ext cx="4953000" cy="461665"/>
          </a:xfrm>
          <a:prstGeom prst="rect">
            <a:avLst/>
          </a:prstGeom>
        </p:spPr>
        <p:txBody>
          <a:bodyPr wrap="square">
            <a:spAutoFit/>
          </a:bodyPr>
          <a:lstStyle/>
          <a:p>
            <a:r>
              <a:rPr lang="en-US" sz="2400" b="1" dirty="0">
                <a:solidFill>
                  <a:srgbClr val="FF0000"/>
                </a:solidFill>
                <a:latin typeface="Century Gothic" panose="020B0502020202020204" pitchFamily="34" charset="0"/>
              </a:rPr>
              <a:t>Economic Freedom in the Night</a:t>
            </a:r>
            <a:endParaRPr lang="en-US" sz="2400" dirty="0"/>
          </a:p>
        </p:txBody>
      </p:sp>
      <p:sp>
        <p:nvSpPr>
          <p:cNvPr id="3" name="Rectangle 2">
            <a:extLst>
              <a:ext uri="{FF2B5EF4-FFF2-40B4-BE49-F238E27FC236}">
                <a16:creationId xmlns:a16="http://schemas.microsoft.com/office/drawing/2014/main" id="{79876468-469E-4CF5-97FA-64BD048748F4}"/>
              </a:ext>
            </a:extLst>
          </p:cNvPr>
          <p:cNvSpPr/>
          <p:nvPr/>
        </p:nvSpPr>
        <p:spPr>
          <a:xfrm>
            <a:off x="4450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a:extLst>
              <a:ext uri="{FF2B5EF4-FFF2-40B4-BE49-F238E27FC236}">
                <a16:creationId xmlns:a16="http://schemas.microsoft.com/office/drawing/2014/main" id="{89CBC614-024E-47B2-8346-C55541AD7810}"/>
              </a:ext>
            </a:extLst>
          </p:cNvPr>
          <p:cNvSpPr/>
          <p:nvPr/>
        </p:nvSpPr>
        <p:spPr>
          <a:xfrm>
            <a:off x="4450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4178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3 Opportunity Cost 5-28-11.tif"/>
          <p:cNvPicPr>
            <a:picLocks noGrp="1" noChangeAspect="1"/>
          </p:cNvPicPr>
          <p:nvPr>
            <p:ph idx="1"/>
          </p:nvPr>
        </p:nvPicPr>
        <p:blipFill>
          <a:blip r:embed="rId3" cstate="print"/>
          <a:stretch>
            <a:fillRect/>
          </a:stretch>
        </p:blipFill>
        <p:spPr>
          <a:xfrm>
            <a:off x="200573" y="1752600"/>
            <a:ext cx="8943427" cy="3853285"/>
          </a:xfrm>
        </p:spPr>
      </p:pic>
      <p:sp>
        <p:nvSpPr>
          <p:cNvPr id="3" name="TextBox 2"/>
          <p:cNvSpPr txBox="1"/>
          <p:nvPr/>
        </p:nvSpPr>
        <p:spPr>
          <a:xfrm>
            <a:off x="1143000" y="2667000"/>
            <a:ext cx="30895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4C = 4F therefore “1F costs 1C”</a:t>
            </a:r>
          </a:p>
        </p:txBody>
      </p:sp>
      <p:sp>
        <p:nvSpPr>
          <p:cNvPr id="4" name="TextBox 3"/>
          <p:cNvSpPr txBox="1"/>
          <p:nvPr/>
        </p:nvSpPr>
        <p:spPr>
          <a:xfrm>
            <a:off x="5847713" y="2286000"/>
            <a:ext cx="32962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1C = 3F therefore “1F costs 1/3C”</a:t>
            </a:r>
          </a:p>
        </p:txBody>
      </p:sp>
      <p:sp>
        <p:nvSpPr>
          <p:cNvPr id="6" name="TextBox 5"/>
          <p:cNvSpPr txBox="1"/>
          <p:nvPr/>
        </p:nvSpPr>
        <p:spPr>
          <a:xfrm>
            <a:off x="1066800" y="6096000"/>
            <a:ext cx="30898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4C = 4F therefore “1C costs 1F”</a:t>
            </a:r>
          </a:p>
        </p:txBody>
      </p:sp>
      <p:sp>
        <p:nvSpPr>
          <p:cNvPr id="7" name="TextBox 6"/>
          <p:cNvSpPr txBox="1"/>
          <p:nvPr/>
        </p:nvSpPr>
        <p:spPr>
          <a:xfrm>
            <a:off x="5715000" y="6096000"/>
            <a:ext cx="30898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1C = 3F therefore “1C costs 3F”</a:t>
            </a:r>
          </a:p>
        </p:txBody>
      </p:sp>
      <p:sp>
        <p:nvSpPr>
          <p:cNvPr id="8" name="Explosion 1 7"/>
          <p:cNvSpPr/>
          <p:nvPr/>
        </p:nvSpPr>
        <p:spPr>
          <a:xfrm>
            <a:off x="6781800" y="2590800"/>
            <a:ext cx="2362200" cy="2590800"/>
          </a:xfrm>
          <a:prstGeom prst="irregularSeal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Jen is better for Fishing</a:t>
            </a:r>
          </a:p>
        </p:txBody>
      </p:sp>
      <p:sp>
        <p:nvSpPr>
          <p:cNvPr id="9" name="Explosion 2 8"/>
          <p:cNvSpPr/>
          <p:nvPr/>
        </p:nvSpPr>
        <p:spPr>
          <a:xfrm>
            <a:off x="1981200" y="2895600"/>
            <a:ext cx="3048000" cy="1828800"/>
          </a:xfrm>
          <a:prstGeom prst="irregularSeal2">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Tom is better for Coconuts</a:t>
            </a:r>
          </a:p>
        </p:txBody>
      </p:sp>
      <p:sp>
        <p:nvSpPr>
          <p:cNvPr id="10" name="Title 1"/>
          <p:cNvSpPr>
            <a:spLocks noGrp="1"/>
          </p:cNvSpPr>
          <p:nvPr>
            <p:ph type="title"/>
          </p:nvPr>
        </p:nvSpPr>
        <p:spPr>
          <a:xfrm>
            <a:off x="457200" y="155448"/>
            <a:ext cx="8229600" cy="1252728"/>
          </a:xfrm>
        </p:spPr>
        <p:txBody>
          <a:bodyPr/>
          <a:lstStyle/>
          <a:p>
            <a:r>
              <a:rPr lang="en-US" dirty="0"/>
              <a:t>Who should do what?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4 Island PPF 5-28-11.tif"/>
          <p:cNvPicPr>
            <a:picLocks noGrp="1" noChangeAspect="1"/>
          </p:cNvPicPr>
          <p:nvPr>
            <p:ph idx="1"/>
          </p:nvPr>
        </p:nvPicPr>
        <p:blipFill>
          <a:blip r:embed="rId3" cstate="print"/>
          <a:stretch>
            <a:fillRect/>
          </a:stretch>
        </p:blipFill>
        <p:spPr>
          <a:xfrm>
            <a:off x="104509" y="1676400"/>
            <a:ext cx="9039491" cy="3874067"/>
          </a:xfrm>
        </p:spPr>
      </p:pic>
      <p:sp>
        <p:nvSpPr>
          <p:cNvPr id="3" name="Rectangle 2"/>
          <p:cNvSpPr/>
          <p:nvPr/>
        </p:nvSpPr>
        <p:spPr>
          <a:xfrm rot="1464317">
            <a:off x="839339" y="2342699"/>
            <a:ext cx="1923148" cy="421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rot="2150414">
            <a:off x="2598113" y="3607251"/>
            <a:ext cx="1924602" cy="421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rot="1464317">
            <a:off x="5564055" y="2358233"/>
            <a:ext cx="1916129" cy="421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rot="2673180">
            <a:off x="7344765" y="3627293"/>
            <a:ext cx="2013023" cy="37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286000" y="2895600"/>
            <a:ext cx="8382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7086600" y="2895600"/>
            <a:ext cx="9144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ular Callout 11"/>
          <p:cNvSpPr/>
          <p:nvPr/>
        </p:nvSpPr>
        <p:spPr>
          <a:xfrm>
            <a:off x="1752600" y="2057400"/>
            <a:ext cx="1981200" cy="612648"/>
          </a:xfrm>
          <a:prstGeom prst="wedgeRoundRectCallout">
            <a:avLst>
              <a:gd name="adj1" fmla="val -77638"/>
              <a:gd name="adj2" fmla="val 9005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Tom specializes in Coconuts</a:t>
            </a:r>
          </a:p>
        </p:txBody>
      </p:sp>
      <p:sp>
        <p:nvSpPr>
          <p:cNvPr id="13" name="Rounded Rectangular Callout 12"/>
          <p:cNvSpPr/>
          <p:nvPr/>
        </p:nvSpPr>
        <p:spPr>
          <a:xfrm>
            <a:off x="7620000" y="1676400"/>
            <a:ext cx="1524000" cy="1374648"/>
          </a:xfrm>
          <a:prstGeom prst="wedgeRoundRectCallout">
            <a:avLst>
              <a:gd name="adj1" fmla="val -50869"/>
              <a:gd name="adj2" fmla="val 138152"/>
              <a:gd name="adj3" fmla="val 1666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Jen specializes in Fish</a:t>
            </a:r>
          </a:p>
        </p:txBody>
      </p:sp>
      <p:sp>
        <p:nvSpPr>
          <p:cNvPr id="15" name="Rounded Rectangular Callout 14"/>
          <p:cNvSpPr/>
          <p:nvPr/>
        </p:nvSpPr>
        <p:spPr>
          <a:xfrm>
            <a:off x="3657600" y="2743200"/>
            <a:ext cx="1752600" cy="1371600"/>
          </a:xfrm>
          <a:prstGeom prst="wedgeRoundRectCallout">
            <a:avLst>
              <a:gd name="adj1" fmla="val -94253"/>
              <a:gd name="adj2" fmla="val -350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Island Production with specialization</a:t>
            </a:r>
          </a:p>
        </p:txBody>
      </p:sp>
      <p:sp>
        <p:nvSpPr>
          <p:cNvPr id="16" name="Rounded Rectangular Callout 15"/>
          <p:cNvSpPr/>
          <p:nvPr/>
        </p:nvSpPr>
        <p:spPr>
          <a:xfrm>
            <a:off x="2133600" y="5715000"/>
            <a:ext cx="5029200" cy="914400"/>
          </a:xfrm>
          <a:prstGeom prst="wedgeRoundRectCallout">
            <a:avLst>
              <a:gd name="adj1" fmla="val -35774"/>
              <a:gd name="adj2" fmla="val -2338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All other combinations for society without specialization are less than potential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xit" presetSubtype="0" fill="hold" grpId="0" nodeType="clickEffect">
                                  <p:stCondLst>
                                    <p:cond delay="0"/>
                                  </p:stCondLst>
                                  <p:childTnLst>
                                    <p:anim to="" calcmode="lin" valueType="num">
                                      <p:cBhvr>
                                        <p:cTn id="6" dur="1"/>
                                        <p:tgtEl>
                                          <p:spTgt spid="12"/>
                                        </p:tgtEl>
                                        <p:attrNameLst>
                                          <p:attrName/>
                                        </p:attrNameLst>
                                      </p:cBhvr>
                                    </p:anim>
                                    <p:set>
                                      <p:cBhvr>
                                        <p:cTn id="7" dur="1" fill="hold">
                                          <p:stCondLst>
                                            <p:cond delay="0"/>
                                          </p:stCondLst>
                                        </p:cTn>
                                        <p:tgtEl>
                                          <p:spTgt spid="12"/>
                                        </p:tgtEl>
                                        <p:attrNameLst>
                                          <p:attrName>style.visibility</p:attrName>
                                        </p:attrNameLst>
                                      </p:cBhvr>
                                      <p:to>
                                        <p:strVal val="hidden"/>
                                      </p:to>
                                    </p:set>
                                  </p:childTnLst>
                                </p:cTn>
                              </p:par>
                              <p:par>
                                <p:cTn id="8" presetID="24" presetClass="exit" presetSubtype="0" fill="hold" grpId="0" nodeType="withEffect">
                                  <p:stCondLst>
                                    <p:cond delay="0"/>
                                  </p:stCondLst>
                                  <p:childTnLst>
                                    <p:anim to="" calcmode="lin" valueType="num">
                                      <p:cBhvr>
                                        <p:cTn id="9" dur="1"/>
                                        <p:tgtEl>
                                          <p:spTgt spid="13"/>
                                        </p:tgtEl>
                                        <p:attrNameLst>
                                          <p:attrName/>
                                        </p:attrNameLst>
                                      </p:cBhvr>
                                    </p:anim>
                                    <p:set>
                                      <p:cBhvr>
                                        <p:cTn id="10" dur="1" fill="hold">
                                          <p:stCondLst>
                                            <p:cond delay="0"/>
                                          </p:stCondLst>
                                        </p:cTn>
                                        <p:tgtEl>
                                          <p:spTgt spid="13"/>
                                        </p:tgtEl>
                                        <p:attrNameLst>
                                          <p:attrName>style.visibility</p:attrName>
                                        </p:attrNameLst>
                                      </p:cBhvr>
                                      <p:to>
                                        <p:strVal val="hidden"/>
                                      </p:to>
                                    </p:set>
                                  </p:childTnLst>
                                </p:cTn>
                              </p:par>
                              <p:par>
                                <p:cTn id="11" presetID="24" presetClass="exit" presetSubtype="0" fill="hold" grpId="0" nodeType="withEffect">
                                  <p:stCondLst>
                                    <p:cond delay="0"/>
                                  </p:stCondLst>
                                  <p:childTnLst>
                                    <p:anim to="" calcmode="lin" valueType="num">
                                      <p:cBhvr>
                                        <p:cTn id="12" dur="1"/>
                                        <p:tgtEl>
                                          <p:spTgt spid="8"/>
                                        </p:tgtEl>
                                        <p:attrNameLst>
                                          <p:attrName/>
                                        </p:attrNameLst>
                                      </p:cBhvr>
                                    </p:anim>
                                    <p:set>
                                      <p:cBhvr>
                                        <p:cTn id="13" dur="1" fill="hold">
                                          <p:stCondLst>
                                            <p:cond delay="0"/>
                                          </p:stCondLst>
                                        </p:cTn>
                                        <p:tgtEl>
                                          <p:spTgt spid="8"/>
                                        </p:tgtEl>
                                        <p:attrNameLst>
                                          <p:attrName>style.visibility</p:attrName>
                                        </p:attrNameLst>
                                      </p:cBhvr>
                                      <p:to>
                                        <p:strVal val="hidden"/>
                                      </p:to>
                                    </p:set>
                                  </p:childTnLst>
                                </p:cTn>
                              </p:par>
                              <p:par>
                                <p:cTn id="14" presetID="24" presetClass="exit" presetSubtype="0" fill="hold" grpId="0" nodeType="withEffect">
                                  <p:stCondLst>
                                    <p:cond delay="0"/>
                                  </p:stCondLst>
                                  <p:childTnLst>
                                    <p:anim to="" calcmode="lin" valueType="num">
                                      <p:cBhvr>
                                        <p:cTn id="15" dur="1"/>
                                        <p:tgtEl>
                                          <p:spTgt spid="9"/>
                                        </p:tgtEl>
                                        <p:attrNameLst>
                                          <p:attrName/>
                                        </p:attrNameLst>
                                      </p:cBhvr>
                                    </p:anim>
                                    <p:set>
                                      <p:cBhvr>
                                        <p:cTn id="16" dur="1" fill="hold">
                                          <p:stCondLst>
                                            <p:cond delay="0"/>
                                          </p:stCondLst>
                                        </p:cTn>
                                        <p:tgtEl>
                                          <p:spTgt spid="9"/>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4" presetClass="exit" presetSubtype="0" fill="hold" grpId="0" nodeType="withEffect">
                                  <p:stCondLst>
                                    <p:cond delay="0"/>
                                  </p:stCondLst>
                                  <p:childTnLst>
                                    <p:anim to="" calcmode="lin" valueType="num">
                                      <p:cBhvr>
                                        <p:cTn id="22" dur="1"/>
                                        <p:tgtEl>
                                          <p:spTgt spid="7"/>
                                        </p:tgtEl>
                                        <p:attrNameLst>
                                          <p:attrName/>
                                        </p:attrNameLst>
                                      </p:cBhvr>
                                    </p:anim>
                                    <p:set>
                                      <p:cBhvr>
                                        <p:cTn id="23" dur="1" fill="hold">
                                          <p:stCondLst>
                                            <p:cond delay="0"/>
                                          </p:stCondLst>
                                        </p:cTn>
                                        <p:tgtEl>
                                          <p:spTgt spid="7"/>
                                        </p:tgtEl>
                                        <p:attrNameLst>
                                          <p:attrName>style.visibility</p:attrName>
                                        </p:attrNameLst>
                                      </p:cBhvr>
                                      <p:to>
                                        <p:strVal val="hidden"/>
                                      </p:to>
                                    </p:set>
                                  </p:childTnLst>
                                </p:cTn>
                              </p:par>
                              <p:par>
                                <p:cTn id="24" presetID="24" presetClass="exit" presetSubtype="0" fill="hold" grpId="0" nodeType="withEffect">
                                  <p:stCondLst>
                                    <p:cond delay="0"/>
                                  </p:stCondLst>
                                  <p:childTnLst>
                                    <p:anim to="" calcmode="lin" valueType="num">
                                      <p:cBhvr>
                                        <p:cTn id="25" dur="1"/>
                                        <p:tgtEl>
                                          <p:spTgt spid="6"/>
                                        </p:tgtEl>
                                        <p:attrNameLst>
                                          <p:attrName/>
                                        </p:attrNameLst>
                                      </p:cBhvr>
                                    </p:anim>
                                    <p:set>
                                      <p:cBhvr>
                                        <p:cTn id="26" dur="1" fill="hold">
                                          <p:stCondLst>
                                            <p:cond delay="0"/>
                                          </p:stCondLst>
                                        </p:cTn>
                                        <p:tgtEl>
                                          <p:spTgt spid="6"/>
                                        </p:tgtEl>
                                        <p:attrNameLst>
                                          <p:attrName>style.visibility</p:attrName>
                                        </p:attrNameLst>
                                      </p:cBhvr>
                                      <p:to>
                                        <p:strVal val="hidden"/>
                                      </p:to>
                                    </p:set>
                                  </p:childTnLst>
                                </p:cTn>
                              </p:par>
                              <p:par>
                                <p:cTn id="27" presetID="24" presetClass="exit" presetSubtype="0" fill="hold" grpId="0" nodeType="withEffect">
                                  <p:stCondLst>
                                    <p:cond delay="0"/>
                                  </p:stCondLst>
                                  <p:childTnLst>
                                    <p:anim to="" calcmode="lin" valueType="num">
                                      <p:cBhvr>
                                        <p:cTn id="28" dur="1"/>
                                        <p:tgtEl>
                                          <p:spTgt spid="5"/>
                                        </p:tgtEl>
                                        <p:attrNameLst>
                                          <p:attrName/>
                                        </p:attrNameLst>
                                      </p:cBhvr>
                                    </p:anim>
                                    <p:set>
                                      <p:cBhvr>
                                        <p:cTn id="29" dur="1" fill="hold">
                                          <p:stCondLst>
                                            <p:cond delay="0"/>
                                          </p:stCondLst>
                                        </p:cTn>
                                        <p:tgtEl>
                                          <p:spTgt spid="5"/>
                                        </p:tgtEl>
                                        <p:attrNameLst>
                                          <p:attrName>style.visibility</p:attrName>
                                        </p:attrNameLst>
                                      </p:cBhvr>
                                      <p:to>
                                        <p:strVal val="hidden"/>
                                      </p:to>
                                    </p:set>
                                  </p:childTnLst>
                                </p:cTn>
                              </p:par>
                              <p:par>
                                <p:cTn id="30" presetID="24" presetClass="exit" presetSubtype="0" fill="hold" grpId="0" nodeType="withEffect">
                                  <p:stCondLst>
                                    <p:cond delay="0"/>
                                  </p:stCondLst>
                                  <p:childTnLst>
                                    <p:anim to="" calcmode="lin" valueType="num">
                                      <p:cBhvr>
                                        <p:cTn id="31" dur="1"/>
                                        <p:tgtEl>
                                          <p:spTgt spid="3"/>
                                        </p:tgtEl>
                                        <p:attrNameLst>
                                          <p:attrName/>
                                        </p:attrNameLst>
                                      </p:cBhvr>
                                    </p:anim>
                                    <p:set>
                                      <p:cBhvr>
                                        <p:cTn id="32" dur="1" fill="hold">
                                          <p:stCondLst>
                                            <p:cond delay="0"/>
                                          </p:stCondLst>
                                        </p:cTn>
                                        <p:tgtEl>
                                          <p:spTgt spid="3"/>
                                        </p:tgtEl>
                                        <p:attrNameLst>
                                          <p:attrName>style.visibility</p:attrName>
                                        </p:attrNameLst>
                                      </p:cBhvr>
                                      <p:to>
                                        <p:strVal val="hidden"/>
                                      </p:to>
                                    </p:set>
                                  </p:childTnLst>
                                </p:cTn>
                              </p:par>
                              <p:par>
                                <p:cTn id="33" presetID="24"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to="" calcmode="lin" valueType="num">
                                      <p:cBhvr>
                                        <p:cTn id="35" dur="1" fill="hold"/>
                                        <p:tgtEl>
                                          <p:spTgt spid="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2" grpId="0" animBg="1"/>
      <p:bldP spid="13"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4" descr="1.5 CPF 5-30-11.tif"/>
          <p:cNvPicPr>
            <a:picLocks noGrp="1" noChangeAspect="1"/>
          </p:cNvPicPr>
          <p:nvPr>
            <p:ph idx="1"/>
          </p:nvPr>
        </p:nvPicPr>
        <p:blipFill>
          <a:blip r:embed="rId2" cstate="print"/>
          <a:stretch>
            <a:fillRect/>
          </a:stretch>
        </p:blipFill>
        <p:spPr>
          <a:xfrm>
            <a:off x="533400" y="685800"/>
            <a:ext cx="8435683" cy="6048225"/>
          </a:xfrm>
        </p:spPr>
      </p:pic>
      <p:sp>
        <p:nvSpPr>
          <p:cNvPr id="5" name="Cloud Callout 4"/>
          <p:cNvSpPr/>
          <p:nvPr/>
        </p:nvSpPr>
        <p:spPr>
          <a:xfrm>
            <a:off x="1622717" y="123975"/>
            <a:ext cx="2743200" cy="2136648"/>
          </a:xfrm>
          <a:prstGeom prst="cloudCallout">
            <a:avLst>
              <a:gd name="adj1" fmla="val -42371"/>
              <a:gd name="adj2" fmla="val 52389"/>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How about </a:t>
            </a:r>
            <a:r>
              <a:rPr kumimoji="0" lang="en-US" sz="4400" b="1" i="0" u="none" strike="noStrike" kern="1200" cap="none" spc="0" normalizeH="0" baseline="0" noProof="0" dirty="0">
                <a:ln>
                  <a:noFill/>
                </a:ln>
                <a:solidFill>
                  <a:prstClr val="white"/>
                </a:solidFill>
                <a:effectLst/>
                <a:uLnTx/>
                <a:uFillTx/>
                <a:latin typeface="Calibri"/>
                <a:ea typeface="+mn-ea"/>
                <a:cs typeface="+mn-cs"/>
              </a:rPr>
              <a:t>2</a:t>
            </a:r>
            <a:r>
              <a:rPr kumimoji="0" lang="en-US" sz="2400" b="1" i="0" u="none" strike="noStrike" kern="1200" cap="none" spc="0" normalizeH="0" baseline="0" noProof="0" dirty="0">
                <a:ln>
                  <a:noFill/>
                </a:ln>
                <a:solidFill>
                  <a:prstClr val="white"/>
                </a:solidFill>
                <a:effectLst/>
                <a:uLnTx/>
                <a:uFillTx/>
                <a:latin typeface="Calibri"/>
                <a:ea typeface="+mn-ea"/>
                <a:cs typeface="+mn-cs"/>
              </a:rPr>
              <a:t> Fish per Coconut?</a:t>
            </a:r>
          </a:p>
        </p:txBody>
      </p:sp>
      <p:sp>
        <p:nvSpPr>
          <p:cNvPr id="6" name="Cloud Callout 5"/>
          <p:cNvSpPr/>
          <p:nvPr/>
        </p:nvSpPr>
        <p:spPr>
          <a:xfrm>
            <a:off x="5257800" y="617538"/>
            <a:ext cx="3276600" cy="1600200"/>
          </a:xfrm>
          <a:prstGeom prst="cloudCallout">
            <a:avLst>
              <a:gd name="adj1" fmla="val 24308"/>
              <a:gd name="adj2" fmla="val 53099"/>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prstClr val="white"/>
                </a:solidFill>
                <a:effectLst/>
                <a:uLnTx/>
                <a:uFillTx/>
                <a:latin typeface="Calibri"/>
                <a:ea typeface="+mn-ea"/>
                <a:cs typeface="+mn-cs"/>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4" descr="1.5 CPF 5-30-11.tif"/>
          <p:cNvPicPr>
            <a:picLocks noGrp="1" noChangeAspect="1"/>
          </p:cNvPicPr>
          <p:nvPr>
            <p:ph idx="1"/>
          </p:nvPr>
        </p:nvPicPr>
        <p:blipFill>
          <a:blip r:embed="rId2" cstate="print"/>
          <a:stretch>
            <a:fillRect/>
          </a:stretch>
        </p:blipFill>
        <p:spPr>
          <a:xfrm>
            <a:off x="533400" y="809775"/>
            <a:ext cx="8435683" cy="6048225"/>
          </a:xfrm>
        </p:spPr>
      </p:pic>
      <p:sp>
        <p:nvSpPr>
          <p:cNvPr id="5" name="Cloud Callout 4"/>
          <p:cNvSpPr/>
          <p:nvPr/>
        </p:nvSpPr>
        <p:spPr>
          <a:xfrm>
            <a:off x="1981200" y="1371600"/>
            <a:ext cx="2743200" cy="2136648"/>
          </a:xfrm>
          <a:prstGeom prst="cloudCallout">
            <a:avLst>
              <a:gd name="adj1" fmla="val -42371"/>
              <a:gd name="adj2" fmla="val 52389"/>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How about </a:t>
            </a:r>
            <a:r>
              <a:rPr kumimoji="0" lang="en-US" sz="4400" b="1" i="0" u="none" strike="noStrike" kern="1200" cap="none" spc="0" normalizeH="0" baseline="0" noProof="0" dirty="0">
                <a:ln>
                  <a:noFill/>
                </a:ln>
                <a:solidFill>
                  <a:prstClr val="white"/>
                </a:solidFill>
                <a:effectLst/>
                <a:uLnTx/>
                <a:uFillTx/>
                <a:latin typeface="Calibri"/>
                <a:ea typeface="+mn-ea"/>
                <a:cs typeface="+mn-cs"/>
              </a:rPr>
              <a:t>2</a:t>
            </a:r>
            <a:r>
              <a:rPr kumimoji="0" lang="en-US" sz="2400" b="1" i="0" u="none" strike="noStrike" kern="1200" cap="none" spc="0" normalizeH="0" baseline="0" noProof="0" dirty="0">
                <a:ln>
                  <a:noFill/>
                </a:ln>
                <a:solidFill>
                  <a:prstClr val="white"/>
                </a:solidFill>
                <a:effectLst/>
                <a:uLnTx/>
                <a:uFillTx/>
                <a:latin typeface="Calibri"/>
                <a:ea typeface="+mn-ea"/>
                <a:cs typeface="+mn-cs"/>
              </a:rPr>
              <a:t> Fish per Coconut?</a:t>
            </a:r>
          </a:p>
        </p:txBody>
      </p:sp>
      <p:sp>
        <p:nvSpPr>
          <p:cNvPr id="6" name="Cloud Callout 5"/>
          <p:cNvSpPr/>
          <p:nvPr/>
        </p:nvSpPr>
        <p:spPr>
          <a:xfrm>
            <a:off x="4648200" y="1295400"/>
            <a:ext cx="3276600" cy="1600200"/>
          </a:xfrm>
          <a:prstGeom prst="cloudCallout">
            <a:avLst>
              <a:gd name="adj1" fmla="val 24308"/>
              <a:gd name="adj2" fmla="val 53099"/>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We got a deal!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Winners!</a:t>
            </a:r>
          </a:p>
        </p:txBody>
      </p:sp>
      <p:pic>
        <p:nvPicPr>
          <p:cNvPr id="4" name="Content Placeholder 3" descr="1.6 New Consumption Possibilities.tif"/>
          <p:cNvPicPr>
            <a:picLocks noGrp="1" noChangeAspect="1"/>
          </p:cNvPicPr>
          <p:nvPr>
            <p:ph idx="1"/>
          </p:nvPr>
        </p:nvPicPr>
        <p:blipFill>
          <a:blip r:embed="rId2" cstate="print"/>
          <a:stretch>
            <a:fillRect/>
          </a:stretch>
        </p:blipFill>
        <p:spPr>
          <a:xfrm>
            <a:off x="0" y="2133600"/>
            <a:ext cx="9144000" cy="3918857"/>
          </a:xfrm>
        </p:spPr>
      </p:pic>
      <p:sp>
        <p:nvSpPr>
          <p:cNvPr id="5" name="Rounded Rectangular Callout 4"/>
          <p:cNvSpPr/>
          <p:nvPr/>
        </p:nvSpPr>
        <p:spPr>
          <a:xfrm>
            <a:off x="7620000" y="3657600"/>
            <a:ext cx="1524000" cy="1146048"/>
          </a:xfrm>
          <a:prstGeom prst="wedgeRoundRectCallout">
            <a:avLst>
              <a:gd name="adj1" fmla="val -99792"/>
              <a:gd name="adj2" fmla="val 27628"/>
              <a:gd name="adj3" fmla="val 1666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Jen after trade</a:t>
            </a:r>
          </a:p>
        </p:txBody>
      </p:sp>
      <p:sp>
        <p:nvSpPr>
          <p:cNvPr id="6" name="Rounded Rectangular Callout 5"/>
          <p:cNvSpPr/>
          <p:nvPr/>
        </p:nvSpPr>
        <p:spPr>
          <a:xfrm>
            <a:off x="3200400" y="3200400"/>
            <a:ext cx="1524000" cy="1146048"/>
          </a:xfrm>
          <a:prstGeom prst="wedgeRoundRectCallout">
            <a:avLst>
              <a:gd name="adj1" fmla="val -126561"/>
              <a:gd name="adj2" fmla="val 17808"/>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Tom after trade</a:t>
            </a:r>
          </a:p>
        </p:txBody>
      </p:sp>
      <p:sp>
        <p:nvSpPr>
          <p:cNvPr id="7" name="Explosion 2 6"/>
          <p:cNvSpPr/>
          <p:nvPr/>
        </p:nvSpPr>
        <p:spPr>
          <a:xfrm>
            <a:off x="3657600" y="4800600"/>
            <a:ext cx="2819400" cy="2057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Both better with trade</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l">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6119</TotalTime>
  <Words>1544</Words>
  <Application>Microsoft Office PowerPoint</Application>
  <PresentationFormat>On-screen Show (4:3)</PresentationFormat>
  <Paragraphs>178</Paragraphs>
  <Slides>44</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44</vt:i4>
      </vt:variant>
    </vt:vector>
  </HeadingPairs>
  <TitlesOfParts>
    <vt:vector size="53" baseType="lpstr">
      <vt:lpstr>Arial</vt:lpstr>
      <vt:lpstr>Calibri</vt:lpstr>
      <vt:lpstr>Century Gothic</vt:lpstr>
      <vt:lpstr>GillSans Light</vt:lpstr>
      <vt:lpstr>Helvetica</vt:lpstr>
      <vt:lpstr>Times New Roman</vt:lpstr>
      <vt:lpstr>Default Design</vt:lpstr>
      <vt:lpstr>1_Default Design</vt:lpstr>
      <vt:lpstr>Office Theme</vt:lpstr>
      <vt:lpstr>PowerPoint Presentation</vt:lpstr>
      <vt:lpstr>PowerPoint Presentation</vt:lpstr>
      <vt:lpstr>Tom’s Posibilities</vt:lpstr>
      <vt:lpstr>PowerPoint Presentation</vt:lpstr>
      <vt:lpstr>Who should do what?</vt:lpstr>
      <vt:lpstr>PowerPoint Presentation</vt:lpstr>
      <vt:lpstr>PowerPoint Presentation</vt:lpstr>
      <vt:lpstr>PowerPoint Presentation</vt:lpstr>
      <vt:lpstr>Two Winners!</vt:lpstr>
      <vt:lpstr>Specialization Today</vt:lpstr>
      <vt:lpstr>PowerPoint Presentation</vt:lpstr>
      <vt:lpstr>What is economic freedom?</vt:lpstr>
      <vt:lpstr>Methodology of EFW Index</vt:lpstr>
      <vt:lpstr>The Five Areas of EFW Index</vt:lpstr>
      <vt:lpstr>PowerPoint Presentation</vt:lpstr>
      <vt:lpstr>PowerPoint Presentation</vt:lpstr>
      <vt:lpstr>PowerPoint Presentation</vt:lpstr>
      <vt:lpstr>Three Lessons from the EFW Project</vt:lpstr>
      <vt:lpstr>Three Lessons from the EFW Project</vt:lpstr>
      <vt:lpstr>Three Lessons from the EFW Project</vt:lpstr>
      <vt:lpstr>Three Lessons from the EFW Project</vt:lpstr>
      <vt:lpstr>Three Lessons from the EFW Project</vt:lpstr>
      <vt:lpstr>Three Lessons from the EFW Project</vt:lpstr>
      <vt:lpstr>Three Lessons from the EFW Project</vt:lpstr>
      <vt:lpstr>Three Lessons from the EFW Project</vt:lpstr>
      <vt:lpstr>Three Lessons from the EFW Project</vt:lpstr>
      <vt:lpstr>Three Lessons from the EFW Project</vt:lpstr>
      <vt:lpstr>Three Lessons from the EFW Project</vt:lpstr>
      <vt:lpstr>Guatemala ranked 23 of 162?</vt:lpstr>
      <vt:lpstr>Overall Rank of 23 in the World</vt:lpstr>
      <vt:lpstr>Overall score 7.64 (most free?)</vt:lpstr>
      <vt:lpstr>Smaller ‘Size of Government’ than all average quartiles</vt:lpstr>
      <vt:lpstr>PowerPoint Presentation</vt:lpstr>
      <vt:lpstr>Overall score 7.64 (most free?)</vt:lpstr>
      <vt:lpstr>Property rights recommendations</vt:lpstr>
      <vt:lpstr>Low hanging fruit</vt:lpstr>
      <vt:lpstr>Overall score 7.64 (most free?)</vt:lpstr>
      <vt:lpstr>Regulation Recommendations</vt:lpstr>
      <vt:lpstr>Low Hanging Fruit</vt:lpstr>
      <vt:lpstr>3 ? For Sub-sub area 5c </vt:lpstr>
      <vt:lpstr>Assumptions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McCullough, Russ</dc:creator>
  <cp:lastModifiedBy>David Corzo</cp:lastModifiedBy>
  <cp:revision>65</cp:revision>
  <dcterms:created xsi:type="dcterms:W3CDTF">2018-12-11T16:41:02Z</dcterms:created>
  <dcterms:modified xsi:type="dcterms:W3CDTF">2020-06-07T02:26:45Z</dcterms:modified>
</cp:coreProperties>
</file>